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20"/>
  </p:notesMasterIdLst>
  <p:sldIdLst>
    <p:sldId id="277" r:id="rId2"/>
    <p:sldId id="278" r:id="rId3"/>
    <p:sldId id="291" r:id="rId4"/>
    <p:sldId id="292" r:id="rId5"/>
    <p:sldId id="279" r:id="rId6"/>
    <p:sldId id="288" r:id="rId7"/>
    <p:sldId id="280" r:id="rId8"/>
    <p:sldId id="281" r:id="rId9"/>
    <p:sldId id="290" r:id="rId10"/>
    <p:sldId id="283" r:id="rId11"/>
    <p:sldId id="276" r:id="rId12"/>
    <p:sldId id="285" r:id="rId13"/>
    <p:sldId id="293" r:id="rId14"/>
    <p:sldId id="296" r:id="rId15"/>
    <p:sldId id="294" r:id="rId16"/>
    <p:sldId id="295" r:id="rId17"/>
    <p:sldId id="286" r:id="rId18"/>
    <p:sldId id="287" r:id="rId19"/>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On" initials="D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109" d="100"/>
          <a:sy n="109" d="100"/>
        </p:scale>
        <p:origin x="105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179C3FC-2405-4C96-A0D5-97107EE3D2FA}" type="datetimeFigureOut">
              <a:rPr lang="he-IL" smtClean="0"/>
              <a:pPr/>
              <a:t>כ"ו/אלול/תשע"ז</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A68D8A-C1B5-42E3-BDFC-25B7FC189F35}" type="slidenum">
              <a:rPr lang="he-IL" smtClean="0"/>
              <a:pPr/>
              <a:t>‹#›</a:t>
            </a:fld>
            <a:endParaRPr lang="he-IL"/>
          </a:p>
        </p:txBody>
      </p:sp>
    </p:spTree>
    <p:extLst>
      <p:ext uri="{BB962C8B-B14F-4D97-AF65-F5344CB8AC3E}">
        <p14:creationId xmlns:p14="http://schemas.microsoft.com/office/powerpoint/2010/main" val="34419232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87A68D8A-C1B5-42E3-BDFC-25B7FC189F35}" type="slidenum">
              <a:rPr lang="he-IL" smtClean="0"/>
              <a:pPr/>
              <a:t>2</a:t>
            </a:fld>
            <a:endParaRPr lang="he-IL"/>
          </a:p>
        </p:txBody>
      </p:sp>
    </p:spTree>
    <p:extLst>
      <p:ext uri="{BB962C8B-B14F-4D97-AF65-F5344CB8AC3E}">
        <p14:creationId xmlns:p14="http://schemas.microsoft.com/office/powerpoint/2010/main" val="221334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2">
        <a:schemeClr val="bg2"/>
      </p:bgRef>
    </p:bg>
    <p:spTree>
      <p:nvGrpSpPr>
        <p:cNvPr id="1" name=""/>
        <p:cNvGrpSpPr/>
        <p:nvPr/>
      </p:nvGrpSpPr>
      <p:grpSpPr>
        <a:xfrm>
          <a:off x="0" y="0"/>
          <a:ext cx="0" cy="0"/>
          <a:chOff x="0" y="0"/>
          <a:chExt cx="0" cy="0"/>
        </a:xfrm>
      </p:grpSpPr>
      <p:sp>
        <p:nvSpPr>
          <p:cNvPr id="9" name="כותרת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17" name="כותרת משנה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30" name="מציין מיקום של תאריך 29"/>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19" name="מציין מיקום של כותרת תחתונה 18"/>
          <p:cNvSpPr>
            <a:spLocks noGrp="1"/>
          </p:cNvSpPr>
          <p:nvPr>
            <p:ph type="ftr" sz="quarter" idx="11"/>
          </p:nvPr>
        </p:nvSpPr>
        <p:spPr/>
        <p:txBody>
          <a:bodyPr/>
          <a:lstStyle/>
          <a:p>
            <a:endParaRPr lang="he-IL"/>
          </a:p>
        </p:txBody>
      </p:sp>
      <p:sp>
        <p:nvSpPr>
          <p:cNvPr id="27" name="מציין מיקום של מספר שקופית 26"/>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914401"/>
            <a:ext cx="2057400" cy="52117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914401"/>
            <a:ext cx="6019800" cy="5211763"/>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tIns="45720" anchor="b"/>
          <a:lstStyle>
            <a:lvl1pPr>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bg>
      <p:bgRef idx="1003">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bg>
      <p:bgRef idx="1003">
        <a:schemeClr val="bg1"/>
      </p:bgRef>
    </p:bg>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a:t>
            </a:fld>
            <a:endParaRPr lang="he-IL"/>
          </a:p>
        </p:txBody>
      </p:sp>
      <p:pic>
        <p:nvPicPr>
          <p:cNvPr id="5" name="Picture 165" descr="logo"/>
          <p:cNvPicPr>
            <a:picLocks noChangeAspect="1" noChangeArrowheads="1"/>
          </p:cNvPicPr>
          <p:nvPr userDrawn="1"/>
        </p:nvPicPr>
        <p:blipFill>
          <a:blip r:embed="rId3" cstate="print"/>
          <a:srcRect/>
          <a:stretch>
            <a:fillRect/>
          </a:stretch>
        </p:blipFill>
        <p:spPr bwMode="auto">
          <a:xfrm>
            <a:off x="395536" y="332656"/>
            <a:ext cx="571500" cy="771525"/>
          </a:xfrm>
          <a:prstGeom prst="rect">
            <a:avLst/>
          </a:prstGeom>
          <a:noFill/>
          <a:ln w="9525">
            <a:noFill/>
            <a:miter lim="800000"/>
            <a:headEnd/>
            <a:tailEnd/>
          </a:ln>
        </p:spPr>
      </p:pic>
      <p:grpSp>
        <p:nvGrpSpPr>
          <p:cNvPr id="6" name="Group 164"/>
          <p:cNvGrpSpPr>
            <a:grpSpLocks/>
          </p:cNvGrpSpPr>
          <p:nvPr userDrawn="1"/>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he-IL"/>
              <a:t>לחץ כדי לערוך סגנונות טקסט של תבנית בסיס</a:t>
            </a:r>
          </a:p>
        </p:txBody>
      </p:sp>
      <p:sp>
        <p:nvSpPr>
          <p:cNvPr id="4" name="מציין מיקום תוכן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9" name="מלבן עם פינה יחידה חתוכה ומעוגלת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משולש ישר-זווית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כותרת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he-IL"/>
              <a:t>לחץ כדי לערוך סגנון כותרת של תבנית בסיס</a:t>
            </a:r>
            <a:endParaRPr kumimoji="0" lang="en-US"/>
          </a:p>
        </p:txBody>
      </p:sp>
      <p:sp>
        <p:nvSpPr>
          <p:cNvPr id="4" name="מציין מיקום טקסט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a:xfrm>
            <a:off x="8077200" y="6356350"/>
            <a:ext cx="609600" cy="365125"/>
          </a:xfrm>
        </p:spPr>
        <p:txBody>
          <a:bodyPr/>
          <a:lstStyle/>
          <a:p>
            <a:fld id="{DAF22AC9-109E-4E4D-92F9-530E51D9A3A2}" type="slidenum">
              <a:rPr lang="he-IL" smtClean="0"/>
              <a:pPr/>
              <a:t>‹#›</a:t>
            </a:fld>
            <a:endParaRPr lang="he-IL"/>
          </a:p>
        </p:txBody>
      </p:sp>
      <p:sp>
        <p:nvSpPr>
          <p:cNvPr id="3" name="מציין מיקום של תמונה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he-IL"/>
              <a:t>לחץ על הסמל כדי להוסיף תמונה</a:t>
            </a:r>
            <a:endParaRPr kumimoji="0" lang="en-US" dirty="0"/>
          </a:p>
        </p:txBody>
      </p:sp>
      <p:sp>
        <p:nvSpPr>
          <p:cNvPr id="10" name="צורה חופשית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צורה חופשית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צורה חופשית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צורה חופשית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מציין מיקום של כותרת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he-IL"/>
              <a:t>לחץ כדי לערוך סגנון כותרת של תבנית בסיס</a:t>
            </a:r>
            <a:endParaRPr kumimoji="0" lang="en-US"/>
          </a:p>
        </p:txBody>
      </p:sp>
      <p:sp>
        <p:nvSpPr>
          <p:cNvPr id="30" name="מציין מיקום טקסט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0" name="מציין מיקום של תאריך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E7438E1-117D-44FB-AC24-B79D899BA877}" type="datetimeFigureOut">
              <a:rPr lang="he-IL" smtClean="0"/>
              <a:pPr/>
              <a:t>כ"ו/אלול/תשע"ז</a:t>
            </a:fld>
            <a:endParaRPr lang="he-IL"/>
          </a:p>
        </p:txBody>
      </p:sp>
      <p:sp>
        <p:nvSpPr>
          <p:cNvPr id="22" name="מציין מיקום של כותרת תחתונה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he-IL"/>
          </a:p>
        </p:txBody>
      </p:sp>
      <p:sp>
        <p:nvSpPr>
          <p:cNvPr id="18" name="מציין מיקום של מספר שקופית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F22AC9-109E-4E4D-92F9-530E51D9A3A2}" type="slidenum">
              <a:rPr lang="he-IL" smtClean="0"/>
              <a:pPr/>
              <a:t>‹#›</a:t>
            </a:fld>
            <a:endParaRPr lang="he-IL"/>
          </a:p>
        </p:txBody>
      </p:sp>
      <p:grpSp>
        <p:nvGrpSpPr>
          <p:cNvPr id="2" name="קבוצה 1"/>
          <p:cNvGrpSpPr/>
          <p:nvPr/>
        </p:nvGrpSpPr>
        <p:grpSpPr>
          <a:xfrm>
            <a:off x="-19017" y="202408"/>
            <a:ext cx="9180548" cy="649224"/>
            <a:chOff x="-19045" y="216550"/>
            <a:chExt cx="9180548" cy="649224"/>
          </a:xfrm>
        </p:grpSpPr>
        <p:sp>
          <p:nvSpPr>
            <p:cNvPr id="12" name="צורה חופשית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צורה חופשית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woopwoopwoop11.deviantart.com/art/Cartoon-Mario-208371234"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idx="4294967295"/>
          </p:nvPr>
        </p:nvSpPr>
        <p:spPr>
          <a:xfrm>
            <a:off x="0" y="692150"/>
            <a:ext cx="8305800" cy="1368425"/>
          </a:xfrm>
        </p:spPr>
        <p:txBody>
          <a:bodyPr>
            <a:noAutofit/>
          </a:bodyPr>
          <a:lstStyle/>
          <a:p>
            <a:pPr algn="ctr" rtl="1"/>
            <a:r>
              <a:rPr lang="he-IL" sz="2400" u="sng" dirty="0">
                <a:cs typeface="+mn-cs"/>
              </a:rPr>
              <a:t>פרויקט סיום</a:t>
            </a:r>
            <a:br>
              <a:rPr lang="he-IL" sz="2400" u="sng" dirty="0">
                <a:cs typeface="+mn-cs"/>
              </a:rPr>
            </a:br>
            <a:r>
              <a:rPr lang="he-IL" sz="2400" u="sng" dirty="0">
                <a:cs typeface="+mn-cs"/>
              </a:rPr>
              <a:t>שם </a:t>
            </a:r>
            <a:r>
              <a:rPr lang="he-IL" sz="2400" u="sng" dirty="0" err="1">
                <a:cs typeface="+mn-cs"/>
              </a:rPr>
              <a:t>הפרוייקט</a:t>
            </a:r>
            <a:r>
              <a:rPr lang="he-IL" sz="2400" u="sng" dirty="0">
                <a:cs typeface="+mn-cs"/>
              </a:rPr>
              <a:t>: סופר מריו </a:t>
            </a:r>
            <a:r>
              <a:rPr lang="en-US" sz="2400" u="sng" dirty="0">
                <a:cs typeface="+mn-cs"/>
              </a:rPr>
              <a:t>VGA</a:t>
            </a:r>
            <a:r>
              <a:rPr lang="he-IL" sz="2400" u="sng" dirty="0">
                <a:cs typeface="+mn-cs"/>
              </a:rPr>
              <a:t/>
            </a:r>
            <a:br>
              <a:rPr lang="he-IL" sz="2400" u="sng" dirty="0">
                <a:cs typeface="+mn-cs"/>
              </a:rPr>
            </a:br>
            <a:r>
              <a:rPr lang="en-US" sz="2400" u="sng" dirty="0">
                <a:cs typeface="+mn-cs"/>
              </a:rPr>
              <a:t/>
            </a:r>
            <a:br>
              <a:rPr lang="en-US" sz="2400" u="sng" dirty="0">
                <a:cs typeface="+mn-cs"/>
              </a:rPr>
            </a:br>
            <a:r>
              <a:rPr lang="he-IL" sz="2400" u="sng" dirty="0">
                <a:cs typeface="+mn-cs"/>
              </a:rPr>
              <a:t>קיץ 2017</a:t>
            </a:r>
          </a:p>
        </p:txBody>
      </p:sp>
      <p:sp>
        <p:nvSpPr>
          <p:cNvPr id="3" name="מלבן 2"/>
          <p:cNvSpPr/>
          <p:nvPr/>
        </p:nvSpPr>
        <p:spPr>
          <a:xfrm>
            <a:off x="107504" y="11663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
          <p:cNvSpPr txBox="1"/>
          <p:nvPr/>
        </p:nvSpPr>
        <p:spPr>
          <a:xfrm>
            <a:off x="5833795" y="4452918"/>
            <a:ext cx="3170593" cy="2169825"/>
          </a:xfrm>
          <a:prstGeom prst="rect">
            <a:avLst/>
          </a:prstGeom>
          <a:noFill/>
        </p:spPr>
        <p:txBody>
          <a:bodyPr wrap="square" rtlCol="1">
            <a:spAutoFit/>
          </a:bodyPr>
          <a:lstStyle/>
          <a:p>
            <a:pPr>
              <a:lnSpc>
                <a:spcPct val="150000"/>
              </a:lnSpc>
            </a:pPr>
            <a:endParaRPr lang="he-IL" dirty="0"/>
          </a:p>
          <a:p>
            <a:pPr>
              <a:lnSpc>
                <a:spcPct val="150000"/>
              </a:lnSpc>
            </a:pPr>
            <a:r>
              <a:rPr lang="he-IL" dirty="0"/>
              <a:t>סטודנט 1:</a:t>
            </a:r>
            <a:r>
              <a:rPr lang="en-US" dirty="0"/>
              <a:t> </a:t>
            </a:r>
            <a:r>
              <a:rPr lang="he-IL" dirty="0"/>
              <a:t> סער אליעד</a:t>
            </a:r>
          </a:p>
          <a:p>
            <a:pPr>
              <a:lnSpc>
                <a:spcPct val="150000"/>
              </a:lnSpc>
            </a:pPr>
            <a:r>
              <a:rPr lang="he-IL" dirty="0"/>
              <a:t>סטודנט 2: איתמר רביב</a:t>
            </a:r>
          </a:p>
          <a:p>
            <a:pPr>
              <a:lnSpc>
                <a:spcPct val="150000"/>
              </a:lnSpc>
            </a:pPr>
            <a:r>
              <a:rPr lang="he-IL" dirty="0"/>
              <a:t>שמות המדריכים: מור </a:t>
            </a:r>
            <a:r>
              <a:rPr lang="he-IL" dirty="0" err="1"/>
              <a:t>דאהן</a:t>
            </a:r>
            <a:endParaRPr lang="he-IL" dirty="0"/>
          </a:p>
          <a:p>
            <a:pPr>
              <a:lnSpc>
                <a:spcPct val="150000"/>
              </a:lnSpc>
            </a:pPr>
            <a:r>
              <a:rPr lang="he-IL" dirty="0"/>
              <a:t>	            אברהם קפלן</a:t>
            </a:r>
          </a:p>
        </p:txBody>
      </p:sp>
      <p:sp>
        <p:nvSpPr>
          <p:cNvPr id="5" name="כותרת 1"/>
          <p:cNvSpPr txBox="1">
            <a:spLocks/>
          </p:cNvSpPr>
          <p:nvPr/>
        </p:nvSpPr>
        <p:spPr>
          <a:xfrm>
            <a:off x="827584" y="2636912"/>
            <a:ext cx="5129856" cy="1126478"/>
          </a:xfrm>
          <a:prstGeom prst="rect">
            <a:avLst/>
          </a:prstGeom>
        </p:spPr>
        <p:txBody>
          <a:bodyPr vert="horz" lIns="0" tIns="45720" rIns="0" bIns="0" anchor="b">
            <a:normAutofit fontScale="97500"/>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rtl="1"/>
            <a:r>
              <a:rPr lang="he-IL" u="sng" dirty="0"/>
              <a:t>צילום/תמונה </a:t>
            </a:r>
            <a:br>
              <a:rPr lang="he-IL" u="sng" dirty="0"/>
            </a:br>
            <a:r>
              <a:rPr lang="he-IL" sz="2200" dirty="0"/>
              <a:t>(של הפרויקט או מכשיר דומה)</a:t>
            </a:r>
          </a:p>
        </p:txBody>
      </p:sp>
      <p:grpSp>
        <p:nvGrpSpPr>
          <p:cNvPr id="6" name="Group 164"/>
          <p:cNvGrpSpPr>
            <a:grpSpLocks/>
          </p:cNvGrpSpPr>
          <p:nvPr/>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pic>
        <p:nvPicPr>
          <p:cNvPr id="62" name="Picture 165" descr="logo"/>
          <p:cNvPicPr>
            <a:picLocks noChangeAspect="1" noChangeArrowheads="1"/>
          </p:cNvPicPr>
          <p:nvPr/>
        </p:nvPicPr>
        <p:blipFill>
          <a:blip r:embed="rId2" cstate="print"/>
          <a:srcRect/>
          <a:stretch>
            <a:fillRect/>
          </a:stretch>
        </p:blipFill>
        <p:spPr bwMode="auto">
          <a:xfrm>
            <a:off x="395536" y="332656"/>
            <a:ext cx="571500" cy="771525"/>
          </a:xfrm>
          <a:prstGeom prst="rect">
            <a:avLst/>
          </a:prstGeom>
          <a:noFill/>
          <a:ln w="9525">
            <a:noFill/>
            <a:miter lim="800000"/>
            <a:headEnd/>
            <a:tailEnd/>
          </a:ln>
        </p:spPr>
      </p:pic>
      <p:pic>
        <p:nvPicPr>
          <p:cNvPr id="65" name="Picture 64"/>
          <p:cNvPicPr>
            <a:picLocks noChangeAspect="1"/>
          </p:cNvPicPr>
          <p:nvPr/>
        </p:nvPicPr>
        <p:blipFill>
          <a:blip r:embed="rId3" cstate="print"/>
          <a:stretch>
            <a:fillRect/>
          </a:stretch>
        </p:blipFill>
        <p:spPr>
          <a:xfrm>
            <a:off x="2051720" y="3968817"/>
            <a:ext cx="2656177" cy="2108941"/>
          </a:xfrm>
          <a:prstGeom prst="rect">
            <a:avLst/>
          </a:prstGeom>
        </p:spPr>
      </p:pic>
      <p:pic>
        <p:nvPicPr>
          <p:cNvPr id="63" name="Picture 62">
            <a:extLst>
              <a:ext uri="{FF2B5EF4-FFF2-40B4-BE49-F238E27FC236}">
                <a16:creationId xmlns:a16="http://schemas.microsoft.com/office/drawing/2014/main" id="{113AEB51-D46C-4A11-A673-857B8A32B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28" y="2155747"/>
            <a:ext cx="5686174" cy="4466996"/>
          </a:xfrm>
          <a:prstGeom prst="rect">
            <a:avLst/>
          </a:prstGeom>
        </p:spPr>
      </p:pic>
    </p:spTree>
    <p:extLst>
      <p:ext uri="{BB962C8B-B14F-4D97-AF65-F5344CB8AC3E}">
        <p14:creationId xmlns:p14="http://schemas.microsoft.com/office/powerpoint/2010/main" val="97140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 ארבע משימות לפי קדימות</a:t>
            </a:r>
          </a:p>
        </p:txBody>
      </p:sp>
      <p:graphicFrame>
        <p:nvGraphicFramePr>
          <p:cNvPr id="5" name="Table 4">
            <a:extLst>
              <a:ext uri="{FF2B5EF4-FFF2-40B4-BE49-F238E27FC236}">
                <a16:creationId xmlns:a16="http://schemas.microsoft.com/office/drawing/2014/main" id="{0AD2040A-D58D-44CA-BDD0-548852AA621A}"/>
              </a:ext>
            </a:extLst>
          </p:cNvPr>
          <p:cNvGraphicFramePr>
            <a:graphicFrameLocks noGrp="1"/>
          </p:cNvGraphicFramePr>
          <p:nvPr>
            <p:extLst>
              <p:ext uri="{D42A27DB-BD31-4B8C-83A1-F6EECF244321}">
                <p14:modId xmlns:p14="http://schemas.microsoft.com/office/powerpoint/2010/main" val="107342978"/>
              </p:ext>
            </p:extLst>
          </p:nvPr>
        </p:nvGraphicFramePr>
        <p:xfrm>
          <a:off x="539552" y="1340768"/>
          <a:ext cx="7791071" cy="4906125"/>
        </p:xfrm>
        <a:graphic>
          <a:graphicData uri="http://schemas.openxmlformats.org/drawingml/2006/table">
            <a:tbl>
              <a:tblPr rtl="1" firstRow="1" firstCol="1" bandRow="1">
                <a:tableStyleId>{5C22544A-7EE6-4342-B048-85BDC9FD1C3A}</a:tableStyleId>
              </a:tblPr>
              <a:tblGrid>
                <a:gridCol w="538498">
                  <a:extLst>
                    <a:ext uri="{9D8B030D-6E8A-4147-A177-3AD203B41FA5}">
                      <a16:colId xmlns:a16="http://schemas.microsoft.com/office/drawing/2014/main" val="1118741078"/>
                    </a:ext>
                  </a:extLst>
                </a:gridCol>
                <a:gridCol w="1420084">
                  <a:extLst>
                    <a:ext uri="{9D8B030D-6E8A-4147-A177-3AD203B41FA5}">
                      <a16:colId xmlns:a16="http://schemas.microsoft.com/office/drawing/2014/main" val="380536257"/>
                    </a:ext>
                  </a:extLst>
                </a:gridCol>
                <a:gridCol w="1872065">
                  <a:extLst>
                    <a:ext uri="{9D8B030D-6E8A-4147-A177-3AD203B41FA5}">
                      <a16:colId xmlns:a16="http://schemas.microsoft.com/office/drawing/2014/main" val="1551382267"/>
                    </a:ext>
                  </a:extLst>
                </a:gridCol>
                <a:gridCol w="2301671">
                  <a:extLst>
                    <a:ext uri="{9D8B030D-6E8A-4147-A177-3AD203B41FA5}">
                      <a16:colId xmlns:a16="http://schemas.microsoft.com/office/drawing/2014/main" val="321947074"/>
                    </a:ext>
                  </a:extLst>
                </a:gridCol>
                <a:gridCol w="846531">
                  <a:extLst>
                    <a:ext uri="{9D8B030D-6E8A-4147-A177-3AD203B41FA5}">
                      <a16:colId xmlns:a16="http://schemas.microsoft.com/office/drawing/2014/main" val="4064685950"/>
                    </a:ext>
                  </a:extLst>
                </a:gridCol>
                <a:gridCol w="812222">
                  <a:extLst>
                    <a:ext uri="{9D8B030D-6E8A-4147-A177-3AD203B41FA5}">
                      <a16:colId xmlns:a16="http://schemas.microsoft.com/office/drawing/2014/main" val="292305781"/>
                    </a:ext>
                  </a:extLst>
                </a:gridCol>
              </a:tblGrid>
              <a:tr h="507846">
                <a:tc>
                  <a:txBody>
                    <a:bodyPr/>
                    <a:lstStyle/>
                    <a:p>
                      <a:pPr marL="0" marR="0" algn="r" rtl="1">
                        <a:lnSpc>
                          <a:spcPct val="150000"/>
                        </a:lnSpc>
                        <a:spcBef>
                          <a:spcPts val="0"/>
                        </a:spcBef>
                        <a:spcAft>
                          <a:spcPts val="0"/>
                        </a:spcAft>
                      </a:pPr>
                      <a:r>
                        <a:rPr lang="he-IL" sz="1000">
                          <a:effectLst/>
                        </a:rPr>
                        <a:t>מודול מס</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שם</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 מנוון </a:t>
                      </a:r>
                      <a:r>
                        <a:rPr lang="en-US" sz="1000">
                          <a:effectLst/>
                        </a:rPr>
                        <a:t>PIPE</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סיבוכיות התכן</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סדר ביצוע</a:t>
                      </a:r>
                      <a:endParaRPr lang="en-US" sz="100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2326754442"/>
                  </a:ext>
                </a:extLst>
              </a:tr>
              <a:tr h="1015692">
                <a:tc>
                  <a:txBody>
                    <a:bodyPr/>
                    <a:lstStyle/>
                    <a:p>
                      <a:pPr marL="0" marR="0" algn="r" rtl="1">
                        <a:lnSpc>
                          <a:spcPct val="150000"/>
                        </a:lnSpc>
                        <a:spcBef>
                          <a:spcPts val="0"/>
                        </a:spcBef>
                        <a:spcAft>
                          <a:spcPts val="0"/>
                        </a:spcAft>
                      </a:pPr>
                      <a:r>
                        <a:rPr lang="he-IL" sz="1000">
                          <a:effectLst/>
                        </a:rPr>
                        <a:t>1</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מריו\לואיג'י</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שליטה על התנועה של הדמויות הראשיות והממשק עם כל המכשולים במשחק</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שליטה באמצעות מקלדת, קפיצה ועמידה על אובייקט , הליכה</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מסובך מאוד</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1</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931385447"/>
                  </a:ext>
                </a:extLst>
              </a:tr>
              <a:tr h="1015692">
                <a:tc>
                  <a:txBody>
                    <a:bodyPr/>
                    <a:lstStyle/>
                    <a:p>
                      <a:pPr marL="0" marR="0" algn="r" rtl="1">
                        <a:lnSpc>
                          <a:spcPct val="150000"/>
                        </a:lnSpc>
                        <a:spcBef>
                          <a:spcPts val="0"/>
                        </a:spcBef>
                        <a:spcAft>
                          <a:spcPts val="0"/>
                        </a:spcAft>
                      </a:pPr>
                      <a:r>
                        <a:rPr lang="he-IL" sz="1000">
                          <a:effectLst/>
                        </a:rPr>
                        <a:t>2</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מכשולים</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מודול השולט על המכשולים השונים במשחק (תנועתם, מהירותם, מיקום)</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מכשול בודד שעומד ללא תזוזה</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מסובך</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2</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299795132"/>
                  </a:ext>
                </a:extLst>
              </a:tr>
              <a:tr h="1269615">
                <a:tc>
                  <a:txBody>
                    <a:bodyPr/>
                    <a:lstStyle/>
                    <a:p>
                      <a:pPr marL="0" marR="0" algn="r" rtl="1">
                        <a:lnSpc>
                          <a:spcPct val="150000"/>
                        </a:lnSpc>
                        <a:spcBef>
                          <a:spcPts val="0"/>
                        </a:spcBef>
                        <a:spcAft>
                          <a:spcPts val="0"/>
                        </a:spcAft>
                      </a:pPr>
                      <a:r>
                        <a:rPr lang="he-IL" sz="1000">
                          <a:effectLst/>
                        </a:rPr>
                        <a:t>3</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מנהל פצצות/מטבעות</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מודול השולט על תנועת הפצצות והמטבעות גם באופן אקראי וגם מתביית (רק פצצות יכולות לרדוף אחרי השחקן)</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פצצה אחת מטבע אחד שמוגרלים באמצעות לחיצה על כפתור בלוח</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מסובך</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3</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4090622849"/>
                  </a:ext>
                </a:extLst>
              </a:tr>
              <a:tr h="1015692">
                <a:tc>
                  <a:txBody>
                    <a:bodyPr/>
                    <a:lstStyle/>
                    <a:p>
                      <a:pPr marL="0" marR="0" algn="r" rtl="1">
                        <a:lnSpc>
                          <a:spcPct val="150000"/>
                        </a:lnSpc>
                        <a:spcBef>
                          <a:spcPts val="0"/>
                        </a:spcBef>
                        <a:spcAft>
                          <a:spcPts val="0"/>
                        </a:spcAft>
                      </a:pPr>
                      <a:r>
                        <a:rPr lang="he-IL" sz="1000">
                          <a:effectLst/>
                        </a:rPr>
                        <a:t>4</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a:effectLst/>
                        </a:rPr>
                        <a:t>סאונד</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מודול המקבל אירוע במשחק ומשמיע את הצליל שלו בהתאם. מנגן את שיר הנושא ברקע</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צליל אחד של אירוע אחד (קפיצה לדוגמא)</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בינוני</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4</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2056587170"/>
                  </a:ext>
                </a:extLst>
              </a:tr>
            </a:tbl>
          </a:graphicData>
        </a:graphic>
      </p:graphicFrame>
    </p:spTree>
    <p:extLst>
      <p:ext uri="{BB962C8B-B14F-4D97-AF65-F5344CB8AC3E}">
        <p14:creationId xmlns:p14="http://schemas.microsoft.com/office/powerpoint/2010/main" val="268756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692696"/>
            <a:ext cx="6858048" cy="785818"/>
          </a:xfrm>
        </p:spPr>
        <p:txBody>
          <a:bodyPr>
            <a:normAutofit fontScale="90000"/>
          </a:bodyPr>
          <a:lstStyle/>
          <a:p>
            <a:pPr algn="ctr" rtl="1"/>
            <a:r>
              <a:rPr lang="en-US" u="sng" dirty="0" smtClean="0"/>
              <a:t/>
            </a:r>
            <a:br>
              <a:rPr lang="en-US" u="sng" dirty="0" smtClean="0"/>
            </a:br>
            <a:r>
              <a:rPr lang="he-IL" u="sng" dirty="0" smtClean="0"/>
              <a:t>מודול</a:t>
            </a:r>
            <a:r>
              <a:rPr lang="en-US" u="sng" dirty="0" smtClean="0"/>
              <a:t> </a:t>
            </a:r>
            <a:r>
              <a:rPr lang="en-US" u="sng" dirty="0"/>
              <a:t>Mario </a:t>
            </a:r>
            <a:r>
              <a:rPr lang="en-US" u="sng" dirty="0" smtClean="0"/>
              <a:t>Move </a:t>
            </a:r>
            <a:r>
              <a:rPr lang="he-IL" sz="2700" u="sng" dirty="0" smtClean="0"/>
              <a:t> </a:t>
            </a:r>
            <a:r>
              <a:rPr lang="he-IL" u="sng" dirty="0" smtClean="0"/>
              <a:t>– </a:t>
            </a:r>
            <a:r>
              <a:rPr lang="he-IL" u="sng" dirty="0"/>
              <a:t>דיאגרמת מצבים</a:t>
            </a:r>
          </a:p>
        </p:txBody>
      </p:sp>
      <p:pic>
        <p:nvPicPr>
          <p:cNvPr id="33" name="Picture 32"/>
          <p:cNvPicPr/>
          <p:nvPr/>
        </p:nvPicPr>
        <p:blipFill>
          <a:blip r:embed="rId2">
            <a:extLst>
              <a:ext uri="{28A0092B-C50C-407E-A947-70E740481C1C}">
                <a14:useLocalDpi xmlns:a14="http://schemas.microsoft.com/office/drawing/2010/main" val="0"/>
              </a:ext>
            </a:extLst>
          </a:blip>
          <a:stretch>
            <a:fillRect/>
          </a:stretch>
        </p:blipFill>
        <p:spPr>
          <a:xfrm>
            <a:off x="755576" y="1844824"/>
            <a:ext cx="7920880" cy="4680520"/>
          </a:xfrm>
          <a:prstGeom prst="rect">
            <a:avLst/>
          </a:prstGeom>
        </p:spPr>
      </p:pic>
    </p:spTree>
    <p:extLst>
      <p:ext uri="{BB962C8B-B14F-4D97-AF65-F5344CB8AC3E}">
        <p14:creationId xmlns:p14="http://schemas.microsoft.com/office/powerpoint/2010/main" val="289356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מריו – </a:t>
            </a:r>
            <a:r>
              <a:rPr lang="he-IL" u="sng" dirty="0"/>
              <a:t>סימולציה</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44" y="1412776"/>
            <a:ext cx="8858312" cy="3018551"/>
          </a:xfrm>
          <a:prstGeom prst="rect">
            <a:avLst/>
          </a:prstGeom>
        </p:spPr>
      </p:pic>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IDLE-JUMP-IDLE</a:t>
            </a:r>
            <a:endParaRPr lang="en-US" b="1" u="sng" dirty="0">
              <a:solidFill>
                <a:srgbClr val="FF0000"/>
              </a:solidFill>
            </a:endParaRPr>
          </a:p>
        </p:txBody>
      </p:sp>
      <p:sp>
        <p:nvSpPr>
          <p:cNvPr id="8" name="Rounded Rectangle 7"/>
          <p:cNvSpPr/>
          <p:nvPr/>
        </p:nvSpPr>
        <p:spPr>
          <a:xfrm>
            <a:off x="611560" y="2924944"/>
            <a:ext cx="1656184"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59632" y="3481628"/>
            <a:ext cx="7632848" cy="16339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42976" y="5229200"/>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Vertical Coordinate</a:t>
            </a:r>
            <a:endParaRPr lang="en-US" dirty="0">
              <a:solidFill>
                <a:schemeClr val="accent3">
                  <a:lumMod val="75000"/>
                </a:schemeClr>
              </a:solidFill>
            </a:endParaRPr>
          </a:p>
        </p:txBody>
      </p:sp>
      <p:cxnSp>
        <p:nvCxnSpPr>
          <p:cNvPr id="12" name="Straight Arrow Connector 11"/>
          <p:cNvCxnSpPr/>
          <p:nvPr/>
        </p:nvCxnSpPr>
        <p:spPr>
          <a:xfrm>
            <a:off x="1043608" y="3481628"/>
            <a:ext cx="576064" cy="1747572"/>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83049" y="5229200"/>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Vertical speed</a:t>
            </a:r>
            <a:endParaRPr lang="en-US" dirty="0">
              <a:solidFill>
                <a:schemeClr val="accent5">
                  <a:lumMod val="75000"/>
                </a:schemeClr>
              </a:solidFill>
            </a:endParaRPr>
          </a:p>
        </p:txBody>
      </p:sp>
      <p:cxnSp>
        <p:nvCxnSpPr>
          <p:cNvPr id="14" name="Straight Arrow Connector 13"/>
          <p:cNvCxnSpPr/>
          <p:nvPr/>
        </p:nvCxnSpPr>
        <p:spPr>
          <a:xfrm flipH="1">
            <a:off x="5220072" y="3905553"/>
            <a:ext cx="467865" cy="132364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368308" y="3745616"/>
            <a:ext cx="7632848" cy="163396"/>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1331640" y="3284984"/>
            <a:ext cx="7632848" cy="16339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5796136" y="5229200"/>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Vertical State</a:t>
            </a:r>
            <a:endParaRPr lang="en-US" dirty="0">
              <a:ln>
                <a:solidFill>
                  <a:srgbClr val="7030A0"/>
                </a:solidFill>
              </a:ln>
              <a:solidFill>
                <a:srgbClr val="7030A0"/>
              </a:solidFill>
            </a:endParaRPr>
          </a:p>
        </p:txBody>
      </p:sp>
      <p:cxnSp>
        <p:nvCxnSpPr>
          <p:cNvPr id="19" name="Straight Arrow Connector 18"/>
          <p:cNvCxnSpPr>
            <a:endCxn id="18" idx="0"/>
          </p:cNvCxnSpPr>
          <p:nvPr/>
        </p:nvCxnSpPr>
        <p:spPr>
          <a:xfrm>
            <a:off x="6804248" y="3664404"/>
            <a:ext cx="94332" cy="156479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36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37" y="1628462"/>
            <a:ext cx="8858312" cy="2736980"/>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מריו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JUMP FROM OBJECT</a:t>
            </a:r>
            <a:endParaRPr lang="en-US" b="1" u="sng" dirty="0">
              <a:solidFill>
                <a:srgbClr val="FF0000"/>
              </a:solidFill>
            </a:endParaRPr>
          </a:p>
        </p:txBody>
      </p:sp>
      <p:sp>
        <p:nvSpPr>
          <p:cNvPr id="8" name="Rounded Rectangle 7"/>
          <p:cNvSpPr/>
          <p:nvPr/>
        </p:nvSpPr>
        <p:spPr>
          <a:xfrm>
            <a:off x="539552" y="2204864"/>
            <a:ext cx="4342804" cy="182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38100" y="3530078"/>
            <a:ext cx="7632848" cy="16339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42976" y="5877272"/>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Vertical Coordinate</a:t>
            </a:r>
            <a:endParaRPr lang="en-US" dirty="0">
              <a:solidFill>
                <a:schemeClr val="accent3">
                  <a:lumMod val="75000"/>
                </a:schemeClr>
              </a:solidFill>
            </a:endParaRPr>
          </a:p>
        </p:txBody>
      </p:sp>
      <p:cxnSp>
        <p:nvCxnSpPr>
          <p:cNvPr id="12" name="Straight Arrow Connector 11"/>
          <p:cNvCxnSpPr/>
          <p:nvPr/>
        </p:nvCxnSpPr>
        <p:spPr>
          <a:xfrm>
            <a:off x="1142976" y="3554150"/>
            <a:ext cx="476696" cy="2323122"/>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83049" y="587727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Vertical speed</a:t>
            </a:r>
            <a:endParaRPr lang="en-US" dirty="0">
              <a:solidFill>
                <a:schemeClr val="accent5">
                  <a:lumMod val="75000"/>
                </a:schemeClr>
              </a:solidFill>
            </a:endParaRPr>
          </a:p>
        </p:txBody>
      </p:sp>
      <p:cxnSp>
        <p:nvCxnSpPr>
          <p:cNvPr id="14" name="Straight Arrow Connector 13"/>
          <p:cNvCxnSpPr/>
          <p:nvPr/>
        </p:nvCxnSpPr>
        <p:spPr>
          <a:xfrm>
            <a:off x="4139952" y="3942360"/>
            <a:ext cx="1080121" cy="19349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3778964"/>
            <a:ext cx="7632848" cy="163396"/>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3356992"/>
            <a:ext cx="8469208" cy="197158"/>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5796136" y="5877272"/>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Vertical State</a:t>
            </a:r>
            <a:endParaRPr lang="en-US" dirty="0">
              <a:ln>
                <a:solidFill>
                  <a:srgbClr val="7030A0"/>
                </a:solidFill>
              </a:ln>
              <a:solidFill>
                <a:srgbClr val="7030A0"/>
              </a:solidFill>
            </a:endParaRPr>
          </a:p>
        </p:txBody>
      </p:sp>
      <p:cxnSp>
        <p:nvCxnSpPr>
          <p:cNvPr id="19" name="Straight Arrow Connector 18"/>
          <p:cNvCxnSpPr>
            <a:endCxn id="18" idx="0"/>
          </p:cNvCxnSpPr>
          <p:nvPr/>
        </p:nvCxnSpPr>
        <p:spPr>
          <a:xfrm flipH="1">
            <a:off x="6898580" y="3693474"/>
            <a:ext cx="1210643" cy="218379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963894"/>
            <a:ext cx="4661139" cy="1968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480549" y="3817917"/>
            <a:ext cx="1091837" cy="916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72386" y="4537500"/>
            <a:ext cx="1447886" cy="923330"/>
          </a:xfrm>
          <a:prstGeom prst="rect">
            <a:avLst/>
          </a:prstGeom>
          <a:noFill/>
        </p:spPr>
        <p:txBody>
          <a:bodyPr wrap="square" rtlCol="0">
            <a:spAutoFit/>
          </a:bodyPr>
          <a:lstStyle/>
          <a:p>
            <a:pPr algn="ctr"/>
            <a:r>
              <a:rPr lang="en-US" dirty="0" smtClean="0"/>
              <a:t>Speed gain in axis Y due to jump</a:t>
            </a:r>
            <a:endParaRPr lang="en-US" dirty="0"/>
          </a:p>
        </p:txBody>
      </p:sp>
      <p:cxnSp>
        <p:nvCxnSpPr>
          <p:cNvPr id="26" name="Straight Arrow Connector 25"/>
          <p:cNvCxnSpPr/>
          <p:nvPr/>
        </p:nvCxnSpPr>
        <p:spPr>
          <a:xfrm>
            <a:off x="7337722" y="3915740"/>
            <a:ext cx="802363" cy="1081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459414" y="4931876"/>
            <a:ext cx="1447886" cy="369332"/>
          </a:xfrm>
          <a:prstGeom prst="rect">
            <a:avLst/>
          </a:prstGeom>
          <a:noFill/>
        </p:spPr>
        <p:txBody>
          <a:bodyPr wrap="square" rtlCol="0">
            <a:spAutoFit/>
          </a:bodyPr>
          <a:lstStyle/>
          <a:p>
            <a:pPr algn="ctr"/>
            <a:r>
              <a:rPr lang="en-US" dirty="0" smtClean="0"/>
              <a:t>peak</a:t>
            </a:r>
            <a:endParaRPr lang="en-US" dirty="0"/>
          </a:p>
        </p:txBody>
      </p:sp>
      <p:sp>
        <p:nvSpPr>
          <p:cNvPr id="29" name="Rounded Rectangle 28"/>
          <p:cNvSpPr/>
          <p:nvPr/>
        </p:nvSpPr>
        <p:spPr>
          <a:xfrm>
            <a:off x="539552" y="2602683"/>
            <a:ext cx="3456384" cy="13894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2602351" y="2750622"/>
            <a:ext cx="446319" cy="198415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267744" y="4672575"/>
            <a:ext cx="1994750" cy="923330"/>
          </a:xfrm>
          <a:prstGeom prst="rect">
            <a:avLst/>
          </a:prstGeom>
          <a:noFill/>
        </p:spPr>
        <p:txBody>
          <a:bodyPr wrap="square" rtlCol="0">
            <a:spAutoFit/>
          </a:bodyPr>
          <a:lstStyle/>
          <a:p>
            <a:pPr algn="ctr"/>
            <a:r>
              <a:rPr lang="en-US" dirty="0" smtClean="0"/>
              <a:t>While on object – Mario gets it’s speed</a:t>
            </a:r>
            <a:endParaRPr lang="en-US" dirty="0"/>
          </a:p>
        </p:txBody>
      </p:sp>
      <p:cxnSp>
        <p:nvCxnSpPr>
          <p:cNvPr id="34" name="Straight Arrow Connector 33"/>
          <p:cNvCxnSpPr/>
          <p:nvPr/>
        </p:nvCxnSpPr>
        <p:spPr>
          <a:xfrm>
            <a:off x="5204492" y="3139027"/>
            <a:ext cx="1118025" cy="20715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6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692696"/>
            <a:ext cx="6858048" cy="785818"/>
          </a:xfrm>
        </p:spPr>
        <p:txBody>
          <a:bodyPr>
            <a:normAutofit fontScale="90000"/>
          </a:bodyPr>
          <a:lstStyle/>
          <a:p>
            <a:pPr algn="ctr" rtl="1"/>
            <a:r>
              <a:rPr lang="en-US" u="sng" dirty="0" smtClean="0"/>
              <a:t/>
            </a:r>
            <a:br>
              <a:rPr lang="en-US" u="sng" dirty="0" smtClean="0"/>
            </a:br>
            <a:r>
              <a:rPr lang="he-IL" u="sng" dirty="0" smtClean="0"/>
              <a:t>מודול</a:t>
            </a:r>
            <a:r>
              <a:rPr lang="en-US" u="sng" dirty="0" smtClean="0"/>
              <a:t> </a:t>
            </a:r>
            <a:r>
              <a:rPr lang="he-IL" u="sng" dirty="0" smtClean="0"/>
              <a:t>פצצה</a:t>
            </a:r>
            <a:r>
              <a:rPr lang="he-IL" u="sng" dirty="0" smtClean="0"/>
              <a:t>– </a:t>
            </a:r>
            <a:r>
              <a:rPr lang="he-IL" u="sng" dirty="0"/>
              <a:t>דיאגרמת מצבים</a:t>
            </a:r>
          </a:p>
        </p:txBody>
      </p:sp>
      <p:pic>
        <p:nvPicPr>
          <p:cNvPr id="30" name="Picture 29"/>
          <p:cNvPicPr/>
          <p:nvPr/>
        </p:nvPicPr>
        <p:blipFill>
          <a:blip r:embed="rId2"/>
          <a:stretch>
            <a:fillRect/>
          </a:stretch>
        </p:blipFill>
        <p:spPr>
          <a:xfrm>
            <a:off x="1331640" y="2028358"/>
            <a:ext cx="6984776" cy="3888432"/>
          </a:xfrm>
          <a:prstGeom prst="rect">
            <a:avLst/>
          </a:prstGeom>
        </p:spPr>
      </p:pic>
    </p:spTree>
    <p:extLst>
      <p:ext uri="{BB962C8B-B14F-4D97-AF65-F5344CB8AC3E}">
        <p14:creationId xmlns:p14="http://schemas.microsoft.com/office/powerpoint/2010/main" val="79970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90" y="1436848"/>
            <a:ext cx="8821644" cy="3912031"/>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פצצה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Chasing (homing) bomb</a:t>
            </a:r>
            <a:endParaRPr lang="en-US" b="1" u="sng" dirty="0">
              <a:solidFill>
                <a:srgbClr val="FF0000"/>
              </a:solidFill>
            </a:endParaRPr>
          </a:p>
        </p:txBody>
      </p:sp>
      <p:sp>
        <p:nvSpPr>
          <p:cNvPr id="9" name="Rounded Rectangle 8"/>
          <p:cNvSpPr/>
          <p:nvPr/>
        </p:nvSpPr>
        <p:spPr>
          <a:xfrm>
            <a:off x="538100" y="3529298"/>
            <a:ext cx="4825988" cy="13510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1618" y="5863698"/>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Bomb Coordinates</a:t>
            </a:r>
            <a:endParaRPr lang="en-US" dirty="0">
              <a:solidFill>
                <a:schemeClr val="accent3">
                  <a:lumMod val="75000"/>
                </a:schemeClr>
              </a:solidFill>
            </a:endParaRPr>
          </a:p>
        </p:txBody>
      </p:sp>
      <p:cxnSp>
        <p:nvCxnSpPr>
          <p:cNvPr id="12" name="Straight Arrow Connector 11"/>
          <p:cNvCxnSpPr/>
          <p:nvPr/>
        </p:nvCxnSpPr>
        <p:spPr>
          <a:xfrm>
            <a:off x="1349324" y="2855598"/>
            <a:ext cx="270348" cy="302167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67112" y="586894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Hit feedback </a:t>
            </a:r>
            <a:endParaRPr lang="en-US" dirty="0">
              <a:solidFill>
                <a:schemeClr val="accent5">
                  <a:lumMod val="75000"/>
                </a:schemeClr>
              </a:solidFill>
            </a:endParaRPr>
          </a:p>
        </p:txBody>
      </p:sp>
      <p:cxnSp>
        <p:nvCxnSpPr>
          <p:cNvPr id="14" name="Straight Arrow Connector 13"/>
          <p:cNvCxnSpPr/>
          <p:nvPr/>
        </p:nvCxnSpPr>
        <p:spPr>
          <a:xfrm>
            <a:off x="3326638" y="3679900"/>
            <a:ext cx="1893435" cy="219737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4201708"/>
            <a:ext cx="5287486" cy="13639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2636912"/>
            <a:ext cx="8469208" cy="21868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4612606" y="5863698"/>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Chasing State</a:t>
            </a:r>
            <a:endParaRPr lang="en-US" dirty="0">
              <a:ln>
                <a:solidFill>
                  <a:srgbClr val="7030A0"/>
                </a:solidFill>
              </a:ln>
              <a:solidFill>
                <a:srgbClr val="7030A0"/>
              </a:solidFill>
            </a:endParaRPr>
          </a:p>
        </p:txBody>
      </p:sp>
      <p:cxnSp>
        <p:nvCxnSpPr>
          <p:cNvPr id="19" name="Straight Arrow Connector 18"/>
          <p:cNvCxnSpPr>
            <a:endCxn id="30" idx="0"/>
          </p:cNvCxnSpPr>
          <p:nvPr/>
        </p:nvCxnSpPr>
        <p:spPr>
          <a:xfrm>
            <a:off x="6925694" y="3679900"/>
            <a:ext cx="985600" cy="21811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294104"/>
            <a:ext cx="5525234" cy="198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932040" y="3645024"/>
            <a:ext cx="3888432" cy="162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30" name="TextBox 29"/>
          <p:cNvSpPr txBox="1"/>
          <p:nvPr/>
        </p:nvSpPr>
        <p:spPr>
          <a:xfrm>
            <a:off x="6858100" y="5861040"/>
            <a:ext cx="2106388" cy="369332"/>
          </a:xfrm>
          <a:prstGeom prst="rect">
            <a:avLst/>
          </a:prstGeom>
          <a:noFill/>
          <a:ln>
            <a:solidFill>
              <a:srgbClr val="FFC000"/>
            </a:solidFill>
          </a:ln>
        </p:spPr>
        <p:txBody>
          <a:bodyPr wrap="square" rtlCol="0">
            <a:spAutoFit/>
          </a:bodyPr>
          <a:lstStyle/>
          <a:p>
            <a:pPr algn="ctr"/>
            <a:r>
              <a:rPr lang="en-US" dirty="0" smtClean="0">
                <a:ln>
                  <a:solidFill>
                    <a:srgbClr val="FFC000"/>
                  </a:solidFill>
                </a:ln>
                <a:solidFill>
                  <a:srgbClr val="FFC000"/>
                </a:solidFill>
              </a:rPr>
              <a:t>Dead state</a:t>
            </a:r>
            <a:endParaRPr lang="en-US" dirty="0">
              <a:ln>
                <a:solidFill>
                  <a:srgbClr val="FFC000"/>
                </a:solidFill>
              </a:ln>
              <a:solidFill>
                <a:srgbClr val="FFC000"/>
              </a:solidFill>
            </a:endParaRPr>
          </a:p>
        </p:txBody>
      </p:sp>
      <p:cxnSp>
        <p:nvCxnSpPr>
          <p:cNvPr id="32" name="Straight Arrow Connector 31"/>
          <p:cNvCxnSpPr>
            <a:endCxn id="13" idx="0"/>
          </p:cNvCxnSpPr>
          <p:nvPr/>
        </p:nvCxnSpPr>
        <p:spPr>
          <a:xfrm>
            <a:off x="2619804" y="4338103"/>
            <a:ext cx="849752" cy="15308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1520" y="5158933"/>
            <a:ext cx="1677842" cy="646331"/>
          </a:xfrm>
          <a:prstGeom prst="rect">
            <a:avLst/>
          </a:prstGeom>
          <a:solidFill>
            <a:schemeClr val="bg1"/>
          </a:solidFill>
          <a:ln>
            <a:solidFill>
              <a:schemeClr val="tx1"/>
            </a:solidFill>
          </a:ln>
        </p:spPr>
        <p:txBody>
          <a:bodyPr wrap="square" rtlCol="0">
            <a:spAutoFit/>
          </a:bodyPr>
          <a:lstStyle/>
          <a:p>
            <a:r>
              <a:rPr lang="en-US" dirty="0" smtClean="0"/>
              <a:t>Bomb moving towards Mario</a:t>
            </a:r>
            <a:endParaRPr lang="en-US" dirty="0"/>
          </a:p>
        </p:txBody>
      </p:sp>
      <p:sp>
        <p:nvSpPr>
          <p:cNvPr id="35" name="TextBox 34"/>
          <p:cNvSpPr txBox="1"/>
          <p:nvPr/>
        </p:nvSpPr>
        <p:spPr>
          <a:xfrm>
            <a:off x="7596336" y="647422"/>
            <a:ext cx="1053194" cy="646331"/>
          </a:xfrm>
          <a:prstGeom prst="rect">
            <a:avLst/>
          </a:prstGeom>
          <a:noFill/>
          <a:ln>
            <a:solidFill>
              <a:schemeClr val="tx1"/>
            </a:solidFill>
          </a:ln>
        </p:spPr>
        <p:txBody>
          <a:bodyPr wrap="square" rtlCol="0">
            <a:spAutoFit/>
          </a:bodyPr>
          <a:lstStyle/>
          <a:p>
            <a:pPr algn="ctr"/>
            <a:r>
              <a:rPr lang="en-US" dirty="0" smtClean="0"/>
              <a:t>Mario location</a:t>
            </a:r>
            <a:endParaRPr lang="en-US" dirty="0"/>
          </a:p>
        </p:txBody>
      </p:sp>
      <p:cxnSp>
        <p:nvCxnSpPr>
          <p:cNvPr id="37" name="Straight Arrow Connector 36"/>
          <p:cNvCxnSpPr/>
          <p:nvPr/>
        </p:nvCxnSpPr>
        <p:spPr>
          <a:xfrm flipH="1">
            <a:off x="6084168" y="1228110"/>
            <a:ext cx="1512168" cy="1039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611560" y="1916832"/>
            <a:ext cx="1944216" cy="191687"/>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33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44" y="1421568"/>
            <a:ext cx="8858312" cy="3366599"/>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פצצה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Not Chasing bomb</a:t>
            </a:r>
            <a:endParaRPr lang="en-US" b="1" u="sng" dirty="0">
              <a:solidFill>
                <a:srgbClr val="FF0000"/>
              </a:solidFill>
            </a:endParaRPr>
          </a:p>
        </p:txBody>
      </p:sp>
      <p:sp>
        <p:nvSpPr>
          <p:cNvPr id="9" name="Rounded Rectangle 8"/>
          <p:cNvSpPr/>
          <p:nvPr/>
        </p:nvSpPr>
        <p:spPr>
          <a:xfrm>
            <a:off x="538100" y="3573135"/>
            <a:ext cx="4825988" cy="13510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1618" y="5863698"/>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Bomb Coordinates</a:t>
            </a:r>
            <a:endParaRPr lang="en-US" dirty="0">
              <a:solidFill>
                <a:schemeClr val="accent3">
                  <a:lumMod val="75000"/>
                </a:schemeClr>
              </a:solidFill>
            </a:endParaRPr>
          </a:p>
        </p:txBody>
      </p:sp>
      <p:cxnSp>
        <p:nvCxnSpPr>
          <p:cNvPr id="12" name="Straight Arrow Connector 11"/>
          <p:cNvCxnSpPr/>
          <p:nvPr/>
        </p:nvCxnSpPr>
        <p:spPr>
          <a:xfrm>
            <a:off x="1349324" y="2855598"/>
            <a:ext cx="270348" cy="302167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67112" y="586894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Hit feedback </a:t>
            </a:r>
            <a:endParaRPr lang="en-US" dirty="0">
              <a:solidFill>
                <a:schemeClr val="accent5">
                  <a:lumMod val="75000"/>
                </a:schemeClr>
              </a:solidFill>
            </a:endParaRPr>
          </a:p>
        </p:txBody>
      </p:sp>
      <p:cxnSp>
        <p:nvCxnSpPr>
          <p:cNvPr id="14" name="Straight Arrow Connector 13"/>
          <p:cNvCxnSpPr/>
          <p:nvPr/>
        </p:nvCxnSpPr>
        <p:spPr>
          <a:xfrm>
            <a:off x="3326638" y="3679900"/>
            <a:ext cx="1893435" cy="219737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4289628"/>
            <a:ext cx="5287486" cy="13639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2636912"/>
            <a:ext cx="8469208" cy="21868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4612606" y="5863698"/>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Chasing State</a:t>
            </a:r>
            <a:endParaRPr lang="en-US" dirty="0">
              <a:ln>
                <a:solidFill>
                  <a:srgbClr val="7030A0"/>
                </a:solidFill>
              </a:ln>
              <a:solidFill>
                <a:srgbClr val="7030A0"/>
              </a:solidFill>
            </a:endParaRPr>
          </a:p>
        </p:txBody>
      </p:sp>
      <p:cxnSp>
        <p:nvCxnSpPr>
          <p:cNvPr id="19" name="Straight Arrow Connector 18"/>
          <p:cNvCxnSpPr>
            <a:endCxn id="30" idx="0"/>
          </p:cNvCxnSpPr>
          <p:nvPr/>
        </p:nvCxnSpPr>
        <p:spPr>
          <a:xfrm>
            <a:off x="6925694" y="3679900"/>
            <a:ext cx="985600" cy="21811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294104"/>
            <a:ext cx="5525234" cy="198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932040" y="3662608"/>
            <a:ext cx="3888432" cy="162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30" name="TextBox 29"/>
          <p:cNvSpPr txBox="1"/>
          <p:nvPr/>
        </p:nvSpPr>
        <p:spPr>
          <a:xfrm>
            <a:off x="6858100" y="5861040"/>
            <a:ext cx="2106388" cy="369332"/>
          </a:xfrm>
          <a:prstGeom prst="rect">
            <a:avLst/>
          </a:prstGeom>
          <a:noFill/>
          <a:ln>
            <a:solidFill>
              <a:srgbClr val="FFC000"/>
            </a:solidFill>
          </a:ln>
        </p:spPr>
        <p:txBody>
          <a:bodyPr wrap="square" rtlCol="0">
            <a:spAutoFit/>
          </a:bodyPr>
          <a:lstStyle/>
          <a:p>
            <a:pPr algn="ctr"/>
            <a:r>
              <a:rPr lang="en-US" dirty="0" smtClean="0">
                <a:ln>
                  <a:solidFill>
                    <a:srgbClr val="FFC000"/>
                  </a:solidFill>
                </a:ln>
                <a:solidFill>
                  <a:srgbClr val="FFC000"/>
                </a:solidFill>
              </a:rPr>
              <a:t>Dead state</a:t>
            </a:r>
            <a:endParaRPr lang="en-US" dirty="0">
              <a:ln>
                <a:solidFill>
                  <a:srgbClr val="FFC000"/>
                </a:solidFill>
              </a:ln>
              <a:solidFill>
                <a:srgbClr val="FFC000"/>
              </a:solidFill>
            </a:endParaRPr>
          </a:p>
        </p:txBody>
      </p:sp>
      <p:cxnSp>
        <p:nvCxnSpPr>
          <p:cNvPr id="32" name="Straight Arrow Connector 31"/>
          <p:cNvCxnSpPr>
            <a:endCxn id="13" idx="0"/>
          </p:cNvCxnSpPr>
          <p:nvPr/>
        </p:nvCxnSpPr>
        <p:spPr>
          <a:xfrm>
            <a:off x="2619804" y="4338103"/>
            <a:ext cx="849752" cy="15308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4055" y="4803416"/>
            <a:ext cx="1677842" cy="923330"/>
          </a:xfrm>
          <a:prstGeom prst="rect">
            <a:avLst/>
          </a:prstGeom>
          <a:solidFill>
            <a:schemeClr val="bg1"/>
          </a:solidFill>
          <a:ln>
            <a:solidFill>
              <a:schemeClr val="tx1"/>
            </a:solidFill>
          </a:ln>
        </p:spPr>
        <p:txBody>
          <a:bodyPr wrap="square" rtlCol="0">
            <a:spAutoFit/>
          </a:bodyPr>
          <a:lstStyle/>
          <a:p>
            <a:pPr algn="ctr"/>
            <a:r>
              <a:rPr lang="en-US" dirty="0" smtClean="0"/>
              <a:t>Bomb NOT moving towards Mario</a:t>
            </a:r>
            <a:endParaRPr lang="en-US" dirty="0"/>
          </a:p>
        </p:txBody>
      </p:sp>
      <p:sp>
        <p:nvSpPr>
          <p:cNvPr id="35" name="TextBox 34"/>
          <p:cNvSpPr txBox="1"/>
          <p:nvPr/>
        </p:nvSpPr>
        <p:spPr>
          <a:xfrm>
            <a:off x="7596336" y="647422"/>
            <a:ext cx="1053194" cy="646331"/>
          </a:xfrm>
          <a:prstGeom prst="rect">
            <a:avLst/>
          </a:prstGeom>
          <a:noFill/>
          <a:ln>
            <a:solidFill>
              <a:schemeClr val="tx1"/>
            </a:solidFill>
          </a:ln>
        </p:spPr>
        <p:txBody>
          <a:bodyPr wrap="square" rtlCol="0">
            <a:spAutoFit/>
          </a:bodyPr>
          <a:lstStyle/>
          <a:p>
            <a:pPr algn="ctr"/>
            <a:r>
              <a:rPr lang="en-US" dirty="0" smtClean="0"/>
              <a:t>Mario location</a:t>
            </a:r>
            <a:endParaRPr lang="en-US" dirty="0"/>
          </a:p>
        </p:txBody>
      </p:sp>
      <p:cxnSp>
        <p:nvCxnSpPr>
          <p:cNvPr id="37" name="Straight Arrow Connector 36"/>
          <p:cNvCxnSpPr/>
          <p:nvPr/>
        </p:nvCxnSpPr>
        <p:spPr>
          <a:xfrm flipH="1">
            <a:off x="6084168" y="1228110"/>
            <a:ext cx="1512168" cy="1039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82955" y="1916832"/>
            <a:ext cx="1944216" cy="191687"/>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40678" y="4828327"/>
            <a:ext cx="1677842" cy="646331"/>
          </a:xfrm>
          <a:prstGeom prst="rect">
            <a:avLst/>
          </a:prstGeom>
          <a:solidFill>
            <a:schemeClr val="bg1"/>
          </a:solidFill>
          <a:ln>
            <a:solidFill>
              <a:schemeClr val="tx1"/>
            </a:solidFill>
          </a:ln>
        </p:spPr>
        <p:txBody>
          <a:bodyPr wrap="square" rtlCol="0">
            <a:spAutoFit/>
          </a:bodyPr>
          <a:lstStyle/>
          <a:p>
            <a:pPr algn="ctr"/>
            <a:r>
              <a:rPr lang="en-US" dirty="0" smtClean="0"/>
              <a:t>Bomb Travels on screen</a:t>
            </a:r>
            <a:endParaRPr lang="en-US" dirty="0"/>
          </a:p>
        </p:txBody>
      </p:sp>
      <p:cxnSp>
        <p:nvCxnSpPr>
          <p:cNvPr id="26" name="Straight Arrow Connector 25"/>
          <p:cNvCxnSpPr/>
          <p:nvPr/>
        </p:nvCxnSpPr>
        <p:spPr>
          <a:xfrm>
            <a:off x="1349324" y="2855598"/>
            <a:ext cx="3991354" cy="2368793"/>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831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15616" y="404664"/>
            <a:ext cx="7500990" cy="785818"/>
          </a:xfrm>
        </p:spPr>
        <p:txBody>
          <a:bodyPr>
            <a:normAutofit fontScale="90000"/>
          </a:bodyPr>
          <a:lstStyle/>
          <a:p>
            <a:pPr algn="ctr" rtl="1"/>
            <a:r>
              <a:rPr lang="en-US" u="sng" dirty="0"/>
              <a:t>Signal Tap</a:t>
            </a:r>
            <a:r>
              <a:rPr lang="he-IL" u="sng" dirty="0"/>
              <a:t>– זיהוי תקלת חומרה</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970" y="2717227"/>
            <a:ext cx="7854060" cy="1475986"/>
          </a:xfrm>
          <a:prstGeom prst="rect">
            <a:avLst/>
          </a:prstGeom>
        </p:spPr>
      </p:pic>
      <p:pic>
        <p:nvPicPr>
          <p:cNvPr id="11" name="Picture 10"/>
          <p:cNvPicPr>
            <a:picLocks noChangeAspect="1"/>
          </p:cNvPicPr>
          <p:nvPr/>
        </p:nvPicPr>
        <p:blipFill>
          <a:blip r:embed="rId3"/>
          <a:stretch>
            <a:fillRect/>
          </a:stretch>
        </p:blipFill>
        <p:spPr>
          <a:xfrm>
            <a:off x="314805" y="4293096"/>
            <a:ext cx="8514389" cy="1584176"/>
          </a:xfrm>
          <a:prstGeom prst="rect">
            <a:avLst/>
          </a:prstGeom>
        </p:spPr>
      </p:pic>
      <p:sp>
        <p:nvSpPr>
          <p:cNvPr id="12" name="TextBox 11"/>
          <p:cNvSpPr txBox="1"/>
          <p:nvPr/>
        </p:nvSpPr>
        <p:spPr>
          <a:xfrm>
            <a:off x="1215483" y="1190482"/>
            <a:ext cx="6713034" cy="1754326"/>
          </a:xfrm>
          <a:prstGeom prst="rect">
            <a:avLst/>
          </a:prstGeom>
          <a:noFill/>
        </p:spPr>
        <p:txBody>
          <a:bodyPr wrap="square" rtlCol="0">
            <a:spAutoFit/>
          </a:bodyPr>
          <a:lstStyle/>
          <a:p>
            <a:r>
              <a:rPr lang="he-IL" b="1" u="sng" dirty="0" smtClean="0"/>
              <a:t>לולאה אינסופית עם מדרגות יורדות:</a:t>
            </a:r>
          </a:p>
          <a:p>
            <a:r>
              <a:rPr lang="he-IL" b="1" u="sng" dirty="0" smtClean="0"/>
              <a:t>מה שקרה הוא שהמהירות של מריו לא סונכרנה עם מהירות המדרגה, ובמקום זה נתנו לה ערך 0.</a:t>
            </a:r>
          </a:p>
          <a:p>
            <a:r>
              <a:rPr lang="he-IL" b="1" u="sng" dirty="0" smtClean="0"/>
              <a:t>ולכן מריו נפל נפילה חופשית עד שפגע במדרגה, קיבל מהירות 0 (בעוד שהמדרגה המשיכה לרדת, ואז שוב נפל נפילה חופשית וחוזר חלילה.</a:t>
            </a:r>
          </a:p>
          <a:p>
            <a:endParaRPr lang="en-US" dirty="0" smtClean="0"/>
          </a:p>
        </p:txBody>
      </p:sp>
      <p:sp>
        <p:nvSpPr>
          <p:cNvPr id="4" name="Rectangle 3"/>
          <p:cNvSpPr/>
          <p:nvPr/>
        </p:nvSpPr>
        <p:spPr>
          <a:xfrm>
            <a:off x="4465215" y="6047422"/>
            <a:ext cx="4007828" cy="369332"/>
          </a:xfrm>
          <a:prstGeom prst="rect">
            <a:avLst/>
          </a:prstGeom>
        </p:spPr>
        <p:txBody>
          <a:bodyPr wrap="none">
            <a:spAutoFit/>
          </a:bodyPr>
          <a:lstStyle/>
          <a:p>
            <a:r>
              <a:rPr lang="he-IL" b="1" u="sng" dirty="0" smtClean="0"/>
              <a:t>נפתר ע"י </a:t>
            </a:r>
            <a:r>
              <a:rPr lang="he-IL" b="1" u="sng" dirty="0" err="1" smtClean="0"/>
              <a:t>סנכנרון</a:t>
            </a:r>
            <a:r>
              <a:rPr lang="he-IL" b="1" u="sng" dirty="0" smtClean="0"/>
              <a:t> תנועה בציר </a:t>
            </a:r>
            <a:r>
              <a:rPr lang="en-US" b="1" u="sng" dirty="0" smtClean="0"/>
              <a:t>Y</a:t>
            </a:r>
            <a:r>
              <a:rPr lang="he-IL" b="1" u="sng" dirty="0" smtClean="0"/>
              <a:t> עם המדרגה.</a:t>
            </a:r>
            <a:endParaRPr lang="en-US" dirty="0"/>
          </a:p>
        </p:txBody>
      </p:sp>
    </p:spTree>
    <p:extLst>
      <p:ext uri="{BB962C8B-B14F-4D97-AF65-F5344CB8AC3E}">
        <p14:creationId xmlns:p14="http://schemas.microsoft.com/office/powerpoint/2010/main" val="340170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סיכום ומסקנות</a:t>
            </a:r>
          </a:p>
        </p:txBody>
      </p:sp>
      <p:sp>
        <p:nvSpPr>
          <p:cNvPr id="2" name="TextBox 1"/>
          <p:cNvSpPr txBox="1"/>
          <p:nvPr/>
        </p:nvSpPr>
        <p:spPr>
          <a:xfrm>
            <a:off x="1979712" y="1160578"/>
            <a:ext cx="6449427" cy="6186309"/>
          </a:xfrm>
          <a:prstGeom prst="rect">
            <a:avLst/>
          </a:prstGeom>
          <a:noFill/>
        </p:spPr>
        <p:txBody>
          <a:bodyPr wrap="square" rtlCol="1">
            <a:spAutoFit/>
          </a:bodyPr>
          <a:lstStyle/>
          <a:p>
            <a:pPr marL="285750" indent="-285750">
              <a:buFont typeface="Arial" panose="020B0604020202020204" pitchFamily="34" charset="0"/>
              <a:buChar char="•"/>
            </a:pPr>
            <a:r>
              <a:rPr lang="he-IL" dirty="0"/>
              <a:t>ביצוע מול </a:t>
            </a:r>
            <a:r>
              <a:rPr lang="he-IL" dirty="0" err="1"/>
              <a:t>איפיון</a:t>
            </a:r>
            <a:endParaRPr lang="he-IL" dirty="0"/>
          </a:p>
          <a:p>
            <a:pPr marL="285750" indent="-285750">
              <a:buFont typeface="Arial" panose="020B0604020202020204" pitchFamily="34" charset="0"/>
              <a:buChar char="•"/>
            </a:pPr>
            <a:endParaRPr lang="he-IL" dirty="0"/>
          </a:p>
          <a:p>
            <a:pPr marL="742950" lvl="1" indent="-285750">
              <a:buFont typeface="Arial" panose="020B0604020202020204" pitchFamily="34" charset="0"/>
              <a:buChar char="•"/>
            </a:pPr>
            <a:r>
              <a:rPr lang="he-IL" dirty="0" smtClean="0"/>
              <a:t>בוצעו כל המשימות שהגדרנו בתחילת הפרויקט, ואף יותר.</a:t>
            </a:r>
          </a:p>
          <a:p>
            <a:pPr marL="742950" lvl="1" indent="-285750">
              <a:buFont typeface="Arial" panose="020B0604020202020204" pitchFamily="34" charset="0"/>
              <a:buChar char="•"/>
            </a:pPr>
            <a:r>
              <a:rPr lang="he-IL" dirty="0" smtClean="0"/>
              <a:t>הפרויקט יצא בצורה דומה למה שדמיינו אותו בהתחלה.</a:t>
            </a:r>
            <a:endParaRPr lang="he-IL" dirty="0"/>
          </a:p>
          <a:p>
            <a:endParaRPr lang="he-IL" dirty="0"/>
          </a:p>
          <a:p>
            <a:pPr marL="285750" indent="-285750">
              <a:buFont typeface="Arial" panose="020B0604020202020204" pitchFamily="34" charset="0"/>
              <a:buChar char="•"/>
            </a:pPr>
            <a:r>
              <a:rPr lang="he-IL" dirty="0"/>
              <a:t>מה למדתי</a:t>
            </a:r>
          </a:p>
          <a:p>
            <a:pPr marL="742950" lvl="1" indent="-285750">
              <a:buFont typeface="Arial" panose="020B0604020202020204" pitchFamily="34" charset="0"/>
              <a:buChar char="•"/>
            </a:pPr>
            <a:r>
              <a:rPr lang="he-IL" dirty="0" smtClean="0"/>
              <a:t>תכן הירארכי, תכנון וביצוע פרויקט מהתחלה ועד הסוף</a:t>
            </a:r>
          </a:p>
          <a:p>
            <a:pPr marL="742950" lvl="1" indent="-285750">
              <a:buFont typeface="Arial" panose="020B0604020202020204" pitchFamily="34" charset="0"/>
              <a:buChar char="•"/>
            </a:pPr>
            <a:r>
              <a:rPr lang="he-IL" dirty="0" smtClean="0"/>
              <a:t>סנכרון בין רכיבים</a:t>
            </a:r>
            <a:endParaRPr lang="he-IL" dirty="0" smtClean="0"/>
          </a:p>
          <a:p>
            <a:pPr marL="742950" lvl="1" indent="-285750">
              <a:buFont typeface="Arial" panose="020B0604020202020204" pitchFamily="34" charset="0"/>
              <a:buChar char="•"/>
            </a:pPr>
            <a:r>
              <a:rPr lang="he-IL" dirty="0" smtClean="0"/>
              <a:t>שימוש מתקדם בכלים- </a:t>
            </a:r>
            <a:r>
              <a:rPr lang="en-US" dirty="0" smtClean="0"/>
              <a:t>VGA</a:t>
            </a:r>
            <a:r>
              <a:rPr lang="he-IL" dirty="0" smtClean="0"/>
              <a:t>, גרפיקה, צלילים, </a:t>
            </a:r>
            <a:r>
              <a:rPr lang="en-US" dirty="0" err="1" smtClean="0"/>
              <a:t>git</a:t>
            </a:r>
            <a:r>
              <a:rPr lang="he-IL" dirty="0" smtClean="0"/>
              <a:t>, </a:t>
            </a:r>
            <a:r>
              <a:rPr lang="en-US" dirty="0" smtClean="0"/>
              <a:t>VHDL</a:t>
            </a:r>
            <a:endParaRPr lang="he-IL" dirty="0"/>
          </a:p>
          <a:p>
            <a:pPr marL="742950" lvl="1"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מסקנות </a:t>
            </a:r>
          </a:p>
          <a:p>
            <a:pPr marL="742950" lvl="1" indent="-285750">
              <a:buFont typeface="Arial" panose="020B0604020202020204" pitchFamily="34" charset="0"/>
              <a:buChar char="•"/>
            </a:pPr>
            <a:r>
              <a:rPr lang="he-IL" dirty="0" smtClean="0"/>
              <a:t>כדאי לתכנן </a:t>
            </a:r>
            <a:r>
              <a:rPr lang="en-US" dirty="0" smtClean="0"/>
              <a:t>TOP DOWN</a:t>
            </a:r>
            <a:r>
              <a:rPr lang="he-IL" dirty="0" smtClean="0"/>
              <a:t> כבר מההתחלה, כולל פיצ'רים כול מכיוון שהוספת כניסות ויציאות מאוחר יותר דורשת מאמץ רב הרבה יותר.</a:t>
            </a:r>
            <a:endParaRPr lang="he-IL" dirty="0"/>
          </a:p>
          <a:p>
            <a:pPr marL="742950" lvl="1"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המלצות </a:t>
            </a:r>
            <a:r>
              <a:rPr lang="he-IL" dirty="0" smtClean="0"/>
              <a:t>לעתיד</a:t>
            </a:r>
          </a:p>
          <a:p>
            <a:pPr marL="742950" lvl="1" indent="-285750">
              <a:buFont typeface="Arial" panose="020B0604020202020204" pitchFamily="34" charset="0"/>
              <a:buChar char="•"/>
            </a:pPr>
            <a:r>
              <a:rPr lang="he-IL" dirty="0" smtClean="0"/>
              <a:t>דו"ח הכנה למעבדת פרויקט 1 – ללא </a:t>
            </a:r>
            <a:r>
              <a:rPr lang="he-IL" dirty="0" err="1" smtClean="0"/>
              <a:t>קוורטוס</a:t>
            </a:r>
            <a:endParaRPr lang="he-IL" dirty="0" smtClean="0"/>
          </a:p>
          <a:p>
            <a:pPr marL="742950" lvl="1" indent="-285750">
              <a:buFont typeface="Arial" panose="020B0604020202020204" pitchFamily="34" charset="0"/>
              <a:buChar char="•"/>
            </a:pPr>
            <a:r>
              <a:rPr lang="he-IL" dirty="0" smtClean="0"/>
              <a:t>התקנת מטלב ופיתון </a:t>
            </a:r>
            <a:r>
              <a:rPr lang="he-IL" dirty="0" err="1" smtClean="0"/>
              <a:t>וגיט</a:t>
            </a:r>
            <a:r>
              <a:rPr lang="he-IL" dirty="0" smtClean="0"/>
              <a:t>  על המחשבים במעבדה</a:t>
            </a:r>
          </a:p>
          <a:p>
            <a:pPr marL="742950" lvl="1" indent="-285750">
              <a:buFont typeface="Arial" panose="020B0604020202020204" pitchFamily="34" charset="0"/>
              <a:buChar char="•"/>
            </a:pPr>
            <a:r>
              <a:rPr lang="he-IL" dirty="0" smtClean="0"/>
              <a:t>תיאום בין הדרישות לפרויקט לבין הדרישות של המדריכים</a:t>
            </a: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p:txBody>
      </p:sp>
    </p:spTree>
    <p:extLst>
      <p:ext uri="{BB962C8B-B14F-4D97-AF65-F5344CB8AC3E}">
        <p14:creationId xmlns:p14="http://schemas.microsoft.com/office/powerpoint/2010/main" val="136693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אפיון הפרוייקט</a:t>
            </a:r>
          </a:p>
        </p:txBody>
      </p:sp>
      <p:sp>
        <p:nvSpPr>
          <p:cNvPr id="2" name="TextBox 1"/>
          <p:cNvSpPr txBox="1"/>
          <p:nvPr/>
        </p:nvSpPr>
        <p:spPr>
          <a:xfrm>
            <a:off x="1278876" y="1030822"/>
            <a:ext cx="7434215" cy="5632311"/>
          </a:xfrm>
          <a:prstGeom prst="rect">
            <a:avLst/>
          </a:prstGeom>
          <a:noFill/>
        </p:spPr>
        <p:txBody>
          <a:bodyPr wrap="none" rtlCol="1">
            <a:spAutoFit/>
          </a:bodyPr>
          <a:lstStyle/>
          <a:p>
            <a:r>
              <a:rPr lang="he-IL" b="1" dirty="0"/>
              <a:t>הדרישות המקוריות:</a:t>
            </a:r>
          </a:p>
          <a:p>
            <a:pPr lvl="1"/>
            <a:r>
              <a:rPr lang="he-IL" b="1" i="1" dirty="0"/>
              <a:t>הגדרת הדרישות– מינימום לציון 70</a:t>
            </a:r>
            <a:endParaRPr lang="en-US" b="1" i="1" dirty="0"/>
          </a:p>
          <a:p>
            <a:pPr marL="285750" lvl="0" indent="-285750">
              <a:buFont typeface="Arial" panose="020B0604020202020204" pitchFamily="34" charset="0"/>
              <a:buChar char="•"/>
            </a:pPr>
            <a:r>
              <a:rPr lang="he-IL" dirty="0"/>
              <a:t>(להלן "שחקן") הנע בציר </a:t>
            </a:r>
            <a:r>
              <a:rPr lang="en-US" dirty="0"/>
              <a:t>X</a:t>
            </a:r>
            <a:r>
              <a:rPr lang="he-IL" dirty="0"/>
              <a:t> וקופץ </a:t>
            </a:r>
            <a:endParaRPr lang="en-US" dirty="0"/>
          </a:p>
          <a:p>
            <a:pPr marL="285750" lvl="0" indent="-285750">
              <a:buFont typeface="Arial" panose="020B0604020202020204" pitchFamily="34" charset="0"/>
              <a:buChar char="•"/>
            </a:pPr>
            <a:r>
              <a:rPr lang="he-IL" dirty="0"/>
              <a:t>ישנם גושי זהב ופצצות המוגרלים אקראית במקום קבוע.</a:t>
            </a:r>
            <a:endParaRPr lang="en-US" dirty="0"/>
          </a:p>
          <a:p>
            <a:pPr marL="285750" lvl="0" indent="-285750">
              <a:buFont typeface="Arial" panose="020B0604020202020204" pitchFamily="34" charset="0"/>
              <a:buChar char="•"/>
            </a:pPr>
            <a:r>
              <a:rPr lang="he-IL" dirty="0"/>
              <a:t>בכל פעם שפוגעים בזהב מקבלים ניקוד ומופיע צליל זכיה</a:t>
            </a:r>
            <a:endParaRPr lang="en-US" dirty="0"/>
          </a:p>
          <a:p>
            <a:pPr marL="285750" lvl="0" indent="-285750">
              <a:buFont typeface="Arial" panose="020B0604020202020204" pitchFamily="34" charset="0"/>
              <a:buChar char="•"/>
            </a:pPr>
            <a:r>
              <a:rPr lang="he-IL" dirty="0"/>
              <a:t>בכל פעם שפוגעים בפצצה מאבדים חיים ומופיע צליל פספוס</a:t>
            </a:r>
            <a:endParaRPr lang="en-US" dirty="0"/>
          </a:p>
          <a:p>
            <a:pPr lvl="1"/>
            <a:r>
              <a:rPr lang="he-IL" b="1" i="1" dirty="0"/>
              <a:t>הגדרת הדרישות– מינימום לציון 90</a:t>
            </a:r>
            <a:endParaRPr lang="en-US" b="1" i="1" dirty="0"/>
          </a:p>
          <a:p>
            <a:pPr marL="285750" lvl="0" indent="-285750">
              <a:buFont typeface="Arial" panose="020B0604020202020204" pitchFamily="34" charset="0"/>
              <a:buChar char="•"/>
            </a:pPr>
            <a:r>
              <a:rPr lang="he-IL" dirty="0"/>
              <a:t>גושי הזהב והפצצות המוגרלים אקראית ונעים לעבר השחקן במהירויות שונות </a:t>
            </a:r>
            <a:endParaRPr lang="en-US" dirty="0"/>
          </a:p>
          <a:p>
            <a:pPr marL="285750" lvl="0" indent="-285750">
              <a:buFont typeface="Arial" panose="020B0604020202020204" pitchFamily="34" charset="0"/>
              <a:buChar char="•"/>
            </a:pPr>
            <a:r>
              <a:rPr lang="he-IL" dirty="0"/>
              <a:t>ישנם מכשולים עליהם יכול לעמוד השחקן </a:t>
            </a:r>
          </a:p>
          <a:p>
            <a:r>
              <a:rPr lang="he-IL" b="1" dirty="0"/>
              <a:t>הנחות ותוספות:</a:t>
            </a:r>
          </a:p>
          <a:p>
            <a:pPr marL="285750" indent="-285750">
              <a:buFont typeface="Arial" panose="020B0604020202020204" pitchFamily="34" charset="0"/>
              <a:buChar char="•"/>
            </a:pPr>
            <a:r>
              <a:rPr lang="he-IL" dirty="0"/>
              <a:t>מי שאוסף יותר מטבעות מנצח</a:t>
            </a:r>
          </a:p>
          <a:p>
            <a:endParaRPr lang="he-IL" dirty="0"/>
          </a:p>
          <a:p>
            <a:r>
              <a:rPr lang="he-IL" b="1" dirty="0"/>
              <a:t>החלק היצירתי</a:t>
            </a:r>
            <a:r>
              <a:rPr lang="he-IL" dirty="0"/>
              <a:t>:</a:t>
            </a:r>
          </a:p>
          <a:p>
            <a:r>
              <a:rPr lang="he-IL" dirty="0"/>
              <a:t>•     משחק זוגי – מריו ולואיג'י</a:t>
            </a:r>
          </a:p>
          <a:p>
            <a:pPr marL="342900" indent="-342900">
              <a:buFont typeface="Arial" panose="020B0604020202020204" pitchFamily="34" charset="0"/>
              <a:buChar char="•"/>
            </a:pPr>
            <a:r>
              <a:rPr lang="he-IL" dirty="0"/>
              <a:t>פצצות מסוגלות לרדוף אחרי  מריו (ושליטה במספר הפצצות הרודפות), </a:t>
            </a:r>
            <a:r>
              <a:rPr lang="en-US" dirty="0" err="1"/>
              <a:t>safeZone</a:t>
            </a:r>
            <a:r>
              <a:rPr lang="en-US" dirty="0"/>
              <a:t> </a:t>
            </a:r>
            <a:r>
              <a:rPr lang="he-IL" dirty="0"/>
              <a:t>.</a:t>
            </a:r>
            <a:endParaRPr lang="en-US" dirty="0"/>
          </a:p>
          <a:p>
            <a:pPr marL="342900" indent="-342900">
              <a:buFont typeface="Arial" panose="020B0604020202020204" pitchFamily="34" charset="0"/>
              <a:buChar char="•"/>
            </a:pPr>
            <a:r>
              <a:rPr lang="he-IL" dirty="0"/>
              <a:t>תזוזה של המכשולים וסנכרון תנועה איתם</a:t>
            </a:r>
            <a:endParaRPr lang="en-US" dirty="0"/>
          </a:p>
          <a:p>
            <a:pPr marL="342900" indent="-342900">
              <a:buFont typeface="Arial" panose="020B0604020202020204" pitchFamily="34" charset="0"/>
              <a:buChar char="•"/>
            </a:pPr>
            <a:r>
              <a:rPr lang="he-IL" dirty="0"/>
              <a:t>צלילים – </a:t>
            </a:r>
            <a:r>
              <a:rPr lang="en-US" dirty="0"/>
              <a:t>Theme song </a:t>
            </a:r>
            <a:r>
              <a:rPr lang="he-IL" dirty="0"/>
              <a:t> של מריו וצליל נוסף לקפיצה</a:t>
            </a:r>
          </a:p>
          <a:p>
            <a:pPr marL="342900" indent="-342900">
              <a:buFont typeface="Arial" panose="020B0604020202020204" pitchFamily="34" charset="0"/>
              <a:buChar char="•"/>
            </a:pPr>
            <a:r>
              <a:rPr lang="he-IL" dirty="0"/>
              <a:t>תנועה פיזיקלית</a:t>
            </a:r>
          </a:p>
          <a:p>
            <a:pPr marL="342900" indent="-342900">
              <a:buFont typeface="Arial" panose="020B0604020202020204" pitchFamily="34" charset="0"/>
              <a:buChar char="•"/>
            </a:pPr>
            <a:r>
              <a:rPr lang="he-IL" dirty="0"/>
              <a:t>גרפיקה</a:t>
            </a:r>
            <a:endParaRPr lang="en-US" dirty="0"/>
          </a:p>
          <a:p>
            <a:pPr marL="342900" indent="-342900">
              <a:buFont typeface="Arial" panose="020B0604020202020204" pitchFamily="34" charset="0"/>
              <a:buChar char="•"/>
            </a:pPr>
            <a:endParaRPr lang="he-IL" dirty="0"/>
          </a:p>
        </p:txBody>
      </p:sp>
    </p:spTree>
    <p:extLst>
      <p:ext uri="{BB962C8B-B14F-4D97-AF65-F5344CB8AC3E}">
        <p14:creationId xmlns:p14="http://schemas.microsoft.com/office/powerpoint/2010/main" val="388280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5632311"/>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מנוע פיזיקלי ריאליסטי </a:t>
            </a:r>
            <a:r>
              <a:rPr lang="he-IL" sz="2400" dirty="0"/>
              <a:t>– במכונת המצבים של מריו ממומשות 		</a:t>
            </a:r>
            <a:r>
              <a:rPr lang="he-IL" sz="2400" i="1" u="sng" dirty="0"/>
              <a:t>משוואות תנועה פיזיקליות </a:t>
            </a:r>
            <a:r>
              <a:rPr lang="he-IL" sz="2400" dirty="0"/>
              <a:t>הכוללות </a:t>
            </a:r>
            <a:r>
              <a:rPr lang="he-IL" sz="2400" i="1" u="sng" dirty="0"/>
              <a:t>כוח כבידה וממשק עם </a:t>
            </a:r>
            <a:r>
              <a:rPr lang="he-IL" sz="2400" i="1" dirty="0"/>
              <a:t>	</a:t>
            </a:r>
            <a:r>
              <a:rPr lang="he-IL" sz="2400" i="1" u="sng" dirty="0"/>
              <a:t>אובייקטים במהירויות שונות</a:t>
            </a:r>
            <a:r>
              <a:rPr lang="he-IL" sz="2400" dirty="0"/>
              <a:t>. מנגנוני תיקון מיקום מתקדמים.</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צלילים נוספים –</a:t>
            </a:r>
            <a:r>
              <a:rPr lang="he-IL" sz="2400" dirty="0"/>
              <a:t> הרחבנו את הדרישה ותמכנו בצלילים נוספים. עקב השימוש בזיכרון ה-</a:t>
            </a:r>
            <a:r>
              <a:rPr lang="en-US" sz="2400" dirty="0"/>
              <a:t>RAM</a:t>
            </a:r>
            <a:r>
              <a:rPr lang="he-IL" sz="2400" dirty="0"/>
              <a:t> שבכרטיס הגדלנו להוסיף </a:t>
            </a:r>
            <a:r>
              <a:rPr lang="he-IL" sz="2400" i="1" u="sng" dirty="0"/>
              <a:t>חלק נכבד משיר הנושא של המשחק!</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משחק לשני שחקנים</a:t>
            </a:r>
            <a:r>
              <a:rPr lang="he-IL" sz="2400" dirty="0"/>
              <a:t> – הוספנו </a:t>
            </a:r>
            <a:r>
              <a:rPr lang="he-IL" sz="2400" u="sng" dirty="0"/>
              <a:t>תמיכה בשחקן נוסף</a:t>
            </a:r>
            <a:r>
              <a:rPr lang="he-IL" sz="2400" dirty="0"/>
              <a:t> והפכנו את המשחק לתחרות בין שני שחקנים על השגת הזהב.</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רמות קושי ופצצות חכמות – </a:t>
            </a:r>
            <a:r>
              <a:rPr lang="he-IL" sz="2400" dirty="0"/>
              <a:t>ניתן לשלוט על רמות הקושי במשחק ע"י </a:t>
            </a:r>
            <a:r>
              <a:rPr lang="he-IL" sz="2400" u="sng" dirty="0"/>
              <a:t>ויסות כמות הפצצות החכמות</a:t>
            </a:r>
            <a:r>
              <a:rPr lang="he-IL" sz="2400" dirty="0"/>
              <a:t>. </a:t>
            </a:r>
            <a:r>
              <a:rPr lang="he-IL" sz="2400" u="sng" dirty="0"/>
              <a:t>פצצה חכמה עוקבת אחרי השחקן </a:t>
            </a:r>
            <a:r>
              <a:rPr lang="he-IL" sz="2400" dirty="0"/>
              <a:t>עד לפגיעה בו. פצצות שאינן חכמות </a:t>
            </a:r>
            <a:r>
              <a:rPr lang="he-IL" sz="2400" u="sng" dirty="0"/>
              <a:t>נעות במשחק בתנועה ובמהירויות אקראיות.</a:t>
            </a:r>
            <a:endParaRPr lang="en-US" sz="2400" b="1" u="sng" dirty="0"/>
          </a:p>
        </p:txBody>
      </p:sp>
    </p:spTree>
    <p:extLst>
      <p:ext uri="{BB962C8B-B14F-4D97-AF65-F5344CB8AC3E}">
        <p14:creationId xmlns:p14="http://schemas.microsoft.com/office/powerpoint/2010/main" val="413347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3416320"/>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מכשולים – </a:t>
            </a:r>
            <a:r>
              <a:rPr lang="he-IL" sz="2400" dirty="0"/>
              <a:t>המכשולים במשחק הם מכשולים נעים ("פלטפורמות") המסוגלות לנוע מעלה, מטה ובאלכסון באופן עצמאי. מכשולים אלו מאפשרים לשחקנים להגיע לנקודות גבוהות במסך ע"י העברה של רכיב המהירות האנכית לדמויות. </a:t>
            </a:r>
          </a:p>
          <a:p>
            <a:endParaRPr lang="he-IL" sz="2400" dirty="0"/>
          </a:p>
          <a:p>
            <a:pPr marL="285750" indent="-285750">
              <a:buFont typeface="Arial" panose="020B0604020202020204" pitchFamily="34" charset="0"/>
              <a:buChar char="•"/>
            </a:pPr>
            <a:r>
              <a:rPr lang="he-IL" sz="2400" b="1" dirty="0"/>
              <a:t>אזור מבטחים "</a:t>
            </a:r>
            <a:r>
              <a:rPr lang="en-US" sz="2400" b="1" dirty="0"/>
              <a:t>Safe Zone</a:t>
            </a:r>
            <a:r>
              <a:rPr lang="he-IL" sz="2400" b="1" dirty="0"/>
              <a:t>" – </a:t>
            </a:r>
            <a:r>
              <a:rPr lang="he-IL" sz="2400" dirty="0"/>
              <a:t>אזור מוגן במשחק אליו לא מגיעים פצצות ומטבעות. אזור זה נועד לאפשר לשחקנים לתכנן את המשחק מבלי שפצצות (גם חכמות) יפגעו בהם, גם מטבעות לא ייכנסו ולא יוגרלו לתוך אזור זה.</a:t>
            </a:r>
            <a:endParaRPr lang="en-US" sz="2400" b="1" dirty="0"/>
          </a:p>
        </p:txBody>
      </p:sp>
    </p:spTree>
    <p:extLst>
      <p:ext uri="{BB962C8B-B14F-4D97-AF65-F5344CB8AC3E}">
        <p14:creationId xmlns:p14="http://schemas.microsoft.com/office/powerpoint/2010/main" val="410035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854944" y="339949"/>
            <a:ext cx="7434112" cy="648072"/>
          </a:xfrm>
        </p:spPr>
        <p:txBody>
          <a:bodyPr>
            <a:normAutofit fontScale="90000"/>
          </a:bodyPr>
          <a:lstStyle/>
          <a:p>
            <a:pPr lvl="0" algn="ctr" rtl="1"/>
            <a:r>
              <a:rPr lang="he-IL" sz="4000" b="1" u="sng" dirty="0"/>
              <a:t>ארכיטקטורה וממשקים</a:t>
            </a:r>
            <a:endParaRPr lang="en-US" sz="2000" dirty="0"/>
          </a:p>
        </p:txBody>
      </p:sp>
      <p:grpSp>
        <p:nvGrpSpPr>
          <p:cNvPr id="5" name="Group 4">
            <a:extLst>
              <a:ext uri="{FF2B5EF4-FFF2-40B4-BE49-F238E27FC236}">
                <a16:creationId xmlns:a16="http://schemas.microsoft.com/office/drawing/2014/main" id="{5271FF64-5928-4477-B31E-A8CD11277376}"/>
              </a:ext>
            </a:extLst>
          </p:cNvPr>
          <p:cNvGrpSpPr/>
          <p:nvPr/>
        </p:nvGrpSpPr>
        <p:grpSpPr>
          <a:xfrm>
            <a:off x="395536" y="1412776"/>
            <a:ext cx="8136903" cy="5088656"/>
            <a:chOff x="0" y="0"/>
            <a:chExt cx="5297125" cy="4394902"/>
          </a:xfrm>
        </p:grpSpPr>
        <p:grpSp>
          <p:nvGrpSpPr>
            <p:cNvPr id="7" name="קבוצה 45">
              <a:extLst>
                <a:ext uri="{FF2B5EF4-FFF2-40B4-BE49-F238E27FC236}">
                  <a16:creationId xmlns:a16="http://schemas.microsoft.com/office/drawing/2014/main" id="{24BEF2E4-A456-4E58-A4AB-822261AB6FD9}"/>
                </a:ext>
              </a:extLst>
            </p:cNvPr>
            <p:cNvGrpSpPr/>
            <p:nvPr/>
          </p:nvGrpSpPr>
          <p:grpSpPr>
            <a:xfrm>
              <a:off x="3689762" y="2635230"/>
              <a:ext cx="1607363" cy="928694"/>
              <a:chOff x="3689762" y="2635230"/>
              <a:chExt cx="1607363" cy="928694"/>
            </a:xfrm>
          </p:grpSpPr>
          <p:pic>
            <p:nvPicPr>
              <p:cNvPr id="21" name="Picture 20" descr="http://i00.twenga.com/p/60/41/126041vb.png">
                <a:extLst>
                  <a:ext uri="{FF2B5EF4-FFF2-40B4-BE49-F238E27FC236}">
                    <a16:creationId xmlns:a16="http://schemas.microsoft.com/office/drawing/2014/main" id="{F5CBB01F-B9BE-4268-B106-5B9345F6091C}"/>
                  </a:ext>
                </a:extLst>
              </p:cNvPr>
              <p:cNvPicPr>
                <a:picLocks noChangeAspect="1" noChangeArrowheads="1"/>
              </p:cNvPicPr>
              <p:nvPr/>
            </p:nvPicPr>
            <p:blipFill>
              <a:blip r:embed="rId2" cstate="print"/>
              <a:srcRect t="27779" b="27779"/>
              <a:stretch>
                <a:fillRect/>
              </a:stretch>
            </p:blipFill>
            <p:spPr bwMode="auto">
              <a:xfrm>
                <a:off x="3689762" y="2849544"/>
                <a:ext cx="1607363" cy="714380"/>
              </a:xfrm>
              <a:prstGeom prst="rect">
                <a:avLst/>
              </a:prstGeom>
              <a:noFill/>
              <a:ln w="9525">
                <a:noFill/>
                <a:miter lim="800000"/>
                <a:headEnd/>
                <a:tailEnd/>
              </a:ln>
            </p:spPr>
          </p:pic>
          <p:sp>
            <p:nvSpPr>
              <p:cNvPr id="22" name="TextBox 4">
                <a:extLst>
                  <a:ext uri="{FF2B5EF4-FFF2-40B4-BE49-F238E27FC236}">
                    <a16:creationId xmlns:a16="http://schemas.microsoft.com/office/drawing/2014/main" id="{07A50C70-27E6-4136-BC2B-6F01425CFDB0}"/>
                  </a:ext>
                </a:extLst>
              </p:cNvPr>
              <p:cNvSpPr txBox="1"/>
              <p:nvPr/>
            </p:nvSpPr>
            <p:spPr>
              <a:xfrm>
                <a:off x="4046952" y="2635230"/>
                <a:ext cx="928694"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Keyboard</a:t>
                </a:r>
                <a:endParaRPr lang="en-US" sz="1200">
                  <a:effectLst/>
                  <a:latin typeface="Times New Roman" panose="02020603050405020304" pitchFamily="18" charset="0"/>
                  <a:ea typeface="Times New Roman" panose="02020603050405020304" pitchFamily="18" charset="0"/>
                </a:endParaRPr>
              </a:p>
            </p:txBody>
          </p:sp>
        </p:grpSp>
        <p:grpSp>
          <p:nvGrpSpPr>
            <p:cNvPr id="8" name="קבוצה 26">
              <a:extLst>
                <a:ext uri="{FF2B5EF4-FFF2-40B4-BE49-F238E27FC236}">
                  <a16:creationId xmlns:a16="http://schemas.microsoft.com/office/drawing/2014/main" id="{3841869C-E6FC-4E35-9FE9-A5418CFEB16D}"/>
                </a:ext>
              </a:extLst>
            </p:cNvPr>
            <p:cNvGrpSpPr/>
            <p:nvPr/>
          </p:nvGrpSpPr>
          <p:grpSpPr>
            <a:xfrm>
              <a:off x="0" y="2297515"/>
              <a:ext cx="2857520" cy="1550806"/>
              <a:chOff x="0" y="2297515"/>
              <a:chExt cx="2857520" cy="1550806"/>
            </a:xfrm>
          </p:grpSpPr>
          <p:pic>
            <p:nvPicPr>
              <p:cNvPr id="19" name="Picture 18" descr="E:\044167_9 - Project\Pictures\MSS_Platform.jpg">
                <a:extLst>
                  <a:ext uri="{FF2B5EF4-FFF2-40B4-BE49-F238E27FC236}">
                    <a16:creationId xmlns:a16="http://schemas.microsoft.com/office/drawing/2014/main" id="{5FA2FEC9-9EFD-4F4E-9592-DE3BE1A2B1CF}"/>
                  </a:ext>
                </a:extLst>
              </p:cNvPr>
              <p:cNvPicPr>
                <a:picLocks noChangeAspect="1" noChangeArrowheads="1"/>
              </p:cNvPicPr>
              <p:nvPr/>
            </p:nvPicPr>
            <p:blipFill>
              <a:blip r:embed="rId3" cstate="print">
                <a:lum bright="20000" contrast="40000"/>
              </a:blip>
              <a:srcRect/>
              <a:stretch>
                <a:fillRect/>
              </a:stretch>
            </p:blipFill>
            <p:spPr bwMode="auto">
              <a:xfrm>
                <a:off x="0" y="2504529"/>
                <a:ext cx="2857520" cy="1343792"/>
              </a:xfrm>
              <a:prstGeom prst="rect">
                <a:avLst/>
              </a:prstGeom>
              <a:noFill/>
              <a:ln w="9525">
                <a:noFill/>
                <a:miter lim="800000"/>
                <a:headEnd/>
                <a:tailEnd/>
              </a:ln>
            </p:spPr>
          </p:pic>
          <p:sp>
            <p:nvSpPr>
              <p:cNvPr id="20" name="TextBox 10">
                <a:extLst>
                  <a:ext uri="{FF2B5EF4-FFF2-40B4-BE49-F238E27FC236}">
                    <a16:creationId xmlns:a16="http://schemas.microsoft.com/office/drawing/2014/main" id="{A505D83C-0AC6-4E55-B234-FD35D8D5D7E2}"/>
                  </a:ext>
                </a:extLst>
              </p:cNvPr>
              <p:cNvSpPr txBox="1"/>
              <p:nvPr/>
            </p:nvSpPr>
            <p:spPr>
              <a:xfrm>
                <a:off x="1632520" y="2297515"/>
                <a:ext cx="1214446" cy="276999"/>
              </a:xfrm>
              <a:prstGeom prst="rect">
                <a:avLst/>
              </a:prstGeom>
              <a:noFill/>
            </p:spPr>
            <p:txBody>
              <a:bodyPr wrap="square" rtlCol="1">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MSS Platform</a:t>
                </a:r>
                <a:endParaRPr lang="en-US" sz="1200" dirty="0">
                  <a:effectLst/>
                  <a:latin typeface="Times New Roman" panose="02020603050405020304" pitchFamily="18" charset="0"/>
                  <a:ea typeface="Times New Roman" panose="02020603050405020304" pitchFamily="18" charset="0"/>
                </a:endParaRPr>
              </a:p>
            </p:txBody>
          </p:sp>
        </p:grpSp>
        <p:grpSp>
          <p:nvGrpSpPr>
            <p:cNvPr id="9" name="קבוצה 34">
              <a:extLst>
                <a:ext uri="{FF2B5EF4-FFF2-40B4-BE49-F238E27FC236}">
                  <a16:creationId xmlns:a16="http://schemas.microsoft.com/office/drawing/2014/main" id="{08CA3771-EDBA-4B1D-8571-D9978C58286A}"/>
                </a:ext>
              </a:extLst>
            </p:cNvPr>
            <p:cNvGrpSpPr/>
            <p:nvPr/>
          </p:nvGrpSpPr>
          <p:grpSpPr>
            <a:xfrm>
              <a:off x="3921940" y="585596"/>
              <a:ext cx="1143008" cy="1205692"/>
              <a:chOff x="3921940" y="585596"/>
              <a:chExt cx="1143008" cy="1205692"/>
            </a:xfrm>
          </p:grpSpPr>
          <p:pic>
            <p:nvPicPr>
              <p:cNvPr id="17" name="Picture 16">
                <a:extLst>
                  <a:ext uri="{FF2B5EF4-FFF2-40B4-BE49-F238E27FC236}">
                    <a16:creationId xmlns:a16="http://schemas.microsoft.com/office/drawing/2014/main" id="{159B6D07-17D2-49A3-AE5B-6C9A496EE71F}"/>
                  </a:ext>
                </a:extLst>
              </p:cNvPr>
              <p:cNvPicPr>
                <a:picLocks noChangeAspect="1" noChangeArrowheads="1"/>
              </p:cNvPicPr>
              <p:nvPr/>
            </p:nvPicPr>
            <p:blipFill>
              <a:blip r:embed="rId4" cstate="print"/>
              <a:srcRect/>
              <a:stretch>
                <a:fillRect/>
              </a:stretch>
            </p:blipFill>
            <p:spPr bwMode="auto">
              <a:xfrm>
                <a:off x="3993378" y="862595"/>
                <a:ext cx="1009264" cy="928693"/>
              </a:xfrm>
              <a:prstGeom prst="rect">
                <a:avLst/>
              </a:prstGeom>
              <a:noFill/>
              <a:ln w="9525">
                <a:noFill/>
                <a:miter lim="800000"/>
                <a:headEnd/>
                <a:tailEnd/>
              </a:ln>
              <a:effectLst/>
            </p:spPr>
          </p:pic>
          <p:sp>
            <p:nvSpPr>
              <p:cNvPr id="18" name="TextBox 13">
                <a:extLst>
                  <a:ext uri="{FF2B5EF4-FFF2-40B4-BE49-F238E27FC236}">
                    <a16:creationId xmlns:a16="http://schemas.microsoft.com/office/drawing/2014/main" id="{962DF371-956F-4E32-8B73-3DF84572CD68}"/>
                  </a:ext>
                </a:extLst>
              </p:cNvPr>
              <p:cNvSpPr txBox="1"/>
              <p:nvPr/>
            </p:nvSpPr>
            <p:spPr>
              <a:xfrm>
                <a:off x="3921940" y="585596"/>
                <a:ext cx="1143008"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Headphones</a:t>
                </a:r>
                <a:endParaRPr lang="en-US" sz="1200">
                  <a:effectLst/>
                  <a:latin typeface="Times New Roman" panose="02020603050405020304" pitchFamily="18" charset="0"/>
                  <a:ea typeface="Times New Roman" panose="02020603050405020304" pitchFamily="18" charset="0"/>
                </a:endParaRPr>
              </a:p>
            </p:txBody>
          </p:sp>
        </p:grpSp>
        <p:pic>
          <p:nvPicPr>
            <p:cNvPr id="10" name="Picture 9">
              <a:extLst>
                <a:ext uri="{FF2B5EF4-FFF2-40B4-BE49-F238E27FC236}">
                  <a16:creationId xmlns:a16="http://schemas.microsoft.com/office/drawing/2014/main" id="{0D267994-C5D7-49F1-B4D9-5E7B48CB7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54" y="0"/>
              <a:ext cx="2524923" cy="1891914"/>
            </a:xfrm>
            <a:prstGeom prst="rect">
              <a:avLst/>
            </a:prstGeom>
          </p:spPr>
        </p:pic>
        <p:pic>
          <p:nvPicPr>
            <p:cNvPr id="11" name="Picture 10">
              <a:extLst>
                <a:ext uri="{FF2B5EF4-FFF2-40B4-BE49-F238E27FC236}">
                  <a16:creationId xmlns:a16="http://schemas.microsoft.com/office/drawing/2014/main" id="{9307FF67-7500-4849-9E0D-91834DCD926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4014487" y="1148597"/>
              <a:ext cx="957914" cy="1486633"/>
            </a:xfrm>
            <a:prstGeom prst="rect">
              <a:avLst/>
            </a:prstGeom>
          </p:spPr>
        </p:pic>
        <p:cxnSp>
          <p:nvCxnSpPr>
            <p:cNvPr id="12" name="Straight Connector 11">
              <a:extLst>
                <a:ext uri="{FF2B5EF4-FFF2-40B4-BE49-F238E27FC236}">
                  <a16:creationId xmlns:a16="http://schemas.microsoft.com/office/drawing/2014/main" id="{B42CEFE7-623A-4C3B-87BE-238EA6892CBB}"/>
                </a:ext>
              </a:extLst>
            </p:cNvPr>
            <p:cNvCxnSpPr>
              <a:cxnSpLocks/>
            </p:cNvCxnSpPr>
            <p:nvPr/>
          </p:nvCxnSpPr>
          <p:spPr>
            <a:xfrm>
              <a:off x="4493444" y="3563924"/>
              <a:ext cx="0" cy="830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1AB967-2AE0-444C-8376-CCABCA22EFC6}"/>
                </a:ext>
              </a:extLst>
            </p:cNvPr>
            <p:cNvCxnSpPr/>
            <p:nvPr/>
          </p:nvCxnSpPr>
          <p:spPr>
            <a:xfrm flipH="1">
              <a:off x="1453349" y="4394902"/>
              <a:ext cx="3096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DA540-32B9-4431-BDD9-3D0595388247}"/>
                </a:ext>
              </a:extLst>
            </p:cNvPr>
            <p:cNvCxnSpPr/>
            <p:nvPr/>
          </p:nvCxnSpPr>
          <p:spPr>
            <a:xfrm flipH="1" flipV="1">
              <a:off x="1428760" y="3848321"/>
              <a:ext cx="24589" cy="53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FF59C6-9E57-4F01-8AD5-894EB69C7318}"/>
                </a:ext>
              </a:extLst>
            </p:cNvPr>
            <p:cNvCxnSpPr>
              <a:cxnSpLocks/>
            </p:cNvCxnSpPr>
            <p:nvPr/>
          </p:nvCxnSpPr>
          <p:spPr>
            <a:xfrm flipH="1">
              <a:off x="854011" y="1891914"/>
              <a:ext cx="888305" cy="74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763F97-D618-4A72-B9F8-D3FE6F39FDF6}"/>
                </a:ext>
              </a:extLst>
            </p:cNvPr>
            <p:cNvCxnSpPr/>
            <p:nvPr/>
          </p:nvCxnSpPr>
          <p:spPr>
            <a:xfrm flipH="1">
              <a:off x="2857520" y="1326942"/>
              <a:ext cx="1135858" cy="18494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62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24">
            <a:extLst>
              <a:ext uri="{FF2B5EF4-FFF2-40B4-BE49-F238E27FC236}">
                <a16:creationId xmlns:a16="http://schemas.microsoft.com/office/drawing/2014/main" id="{CB69941B-DD83-484B-B2E4-7F6C4DAC4948}"/>
              </a:ext>
            </a:extLst>
          </p:cNvPr>
          <p:cNvGrpSpPr/>
          <p:nvPr/>
        </p:nvGrpSpPr>
        <p:grpSpPr>
          <a:xfrm>
            <a:off x="888624" y="911953"/>
            <a:ext cx="7120812" cy="4963762"/>
            <a:chOff x="3494167" y="4921944"/>
            <a:chExt cx="1714500" cy="1300163"/>
          </a:xfrm>
        </p:grpSpPr>
        <p:pic>
          <p:nvPicPr>
            <p:cNvPr id="5" name="Picture 13">
              <a:extLst>
                <a:ext uri="{FF2B5EF4-FFF2-40B4-BE49-F238E27FC236}">
                  <a16:creationId xmlns:a16="http://schemas.microsoft.com/office/drawing/2014/main" id="{C556E39C-1CC6-4C62-9B7D-F974934DE91D}"/>
                </a:ext>
              </a:extLst>
            </p:cNvPr>
            <p:cNvPicPr>
              <a:picLocks noChangeAspect="1" noChangeArrowheads="1"/>
            </p:cNvPicPr>
            <p:nvPr/>
          </p:nvPicPr>
          <p:blipFill>
            <a:blip r:embed="rId2" cstate="print">
              <a:lum bright="-10000" contrast="10000"/>
            </a:blip>
            <a:srcRect/>
            <a:stretch>
              <a:fillRect/>
            </a:stretch>
          </p:blipFill>
          <p:spPr bwMode="auto">
            <a:xfrm>
              <a:off x="3494167" y="4921944"/>
              <a:ext cx="1714500" cy="1300163"/>
            </a:xfrm>
            <a:prstGeom prst="rect">
              <a:avLst/>
            </a:prstGeom>
            <a:noFill/>
            <a:ln w="9525">
              <a:noFill/>
              <a:miter lim="800000"/>
              <a:headEnd/>
              <a:tailEnd/>
            </a:ln>
          </p:spPr>
        </p:pic>
        <p:sp>
          <p:nvSpPr>
            <p:cNvPr id="6" name="TextBox 5">
              <a:extLst>
                <a:ext uri="{FF2B5EF4-FFF2-40B4-BE49-F238E27FC236}">
                  <a16:creationId xmlns:a16="http://schemas.microsoft.com/office/drawing/2014/main" id="{84029132-0314-4DFA-B352-9215245DA2B0}"/>
                </a:ext>
              </a:extLst>
            </p:cNvPr>
            <p:cNvSpPr txBox="1"/>
            <p:nvPr/>
          </p:nvSpPr>
          <p:spPr>
            <a:xfrm>
              <a:off x="3580855" y="4931109"/>
              <a:ext cx="928694" cy="276999"/>
            </a:xfrm>
            <a:prstGeom prst="rect">
              <a:avLst/>
            </a:prstGeom>
            <a:noFill/>
          </p:spPr>
          <p:txBody>
            <a:bodyPr wrap="square" rtlCol="1">
              <a:spAutoFit/>
            </a:bodyPr>
            <a:lstStyle/>
            <a:p>
              <a:pPr algn="ctr" rtl="0"/>
              <a:r>
                <a:rPr lang="en-US" sz="1200" b="1" dirty="0"/>
                <a:t>DE2 Card</a:t>
              </a:r>
              <a:endParaRPr lang="he-IL" sz="1200" b="1" dirty="0"/>
            </a:p>
          </p:txBody>
        </p:sp>
      </p:grpSp>
      <p:sp>
        <p:nvSpPr>
          <p:cNvPr id="7" name="כותרת 1">
            <a:extLst>
              <a:ext uri="{FF2B5EF4-FFF2-40B4-BE49-F238E27FC236}">
                <a16:creationId xmlns:a16="http://schemas.microsoft.com/office/drawing/2014/main" id="{EFD8EA40-DEE1-419C-8E02-2790569E67AE}"/>
              </a:ext>
            </a:extLst>
          </p:cNvPr>
          <p:cNvSpPr>
            <a:spLocks noGrp="1"/>
          </p:cNvSpPr>
          <p:nvPr>
            <p:ph type="title"/>
          </p:nvPr>
        </p:nvSpPr>
        <p:spPr>
          <a:xfrm>
            <a:off x="1115616" y="116632"/>
            <a:ext cx="6858048" cy="622422"/>
          </a:xfrm>
        </p:spPr>
        <p:txBody>
          <a:bodyPr>
            <a:normAutofit fontScale="90000"/>
          </a:bodyPr>
          <a:lstStyle/>
          <a:p>
            <a:pPr lvl="1" algn="ctr" rtl="1"/>
            <a:r>
              <a:rPr lang="he-IL" sz="4400" u="sng" dirty="0">
                <a:solidFill>
                  <a:schemeClr val="accent2">
                    <a:lumMod val="75000"/>
                  </a:schemeClr>
                </a:solidFill>
                <a:cs typeface="+mj-cs"/>
              </a:rPr>
              <a:t>הוראות הפעלה</a:t>
            </a:r>
            <a:endParaRPr lang="en-US" dirty="0"/>
          </a:p>
        </p:txBody>
      </p:sp>
      <p:pic>
        <p:nvPicPr>
          <p:cNvPr id="8" name="Picture 7" descr="http://i00.twenga.com/p/60/41/126041vb.png">
            <a:extLst>
              <a:ext uri="{FF2B5EF4-FFF2-40B4-BE49-F238E27FC236}">
                <a16:creationId xmlns:a16="http://schemas.microsoft.com/office/drawing/2014/main" id="{ECDFEDB8-8BA8-45BC-8D21-1653AF9172EF}"/>
              </a:ext>
            </a:extLst>
          </p:cNvPr>
          <p:cNvPicPr>
            <a:picLocks noChangeAspect="1" noChangeArrowheads="1"/>
          </p:cNvPicPr>
          <p:nvPr/>
        </p:nvPicPr>
        <p:blipFill>
          <a:blip r:embed="rId3" cstate="print"/>
          <a:srcRect t="27779" b="27779"/>
          <a:stretch>
            <a:fillRect/>
          </a:stretch>
        </p:blipFill>
        <p:spPr bwMode="auto">
          <a:xfrm>
            <a:off x="888624" y="5910705"/>
            <a:ext cx="2469067" cy="827148"/>
          </a:xfrm>
          <a:prstGeom prst="rect">
            <a:avLst/>
          </a:prstGeom>
          <a:noFill/>
          <a:ln w="9525">
            <a:noFill/>
            <a:miter lim="800000"/>
            <a:headEnd/>
            <a:tailEnd/>
          </a:ln>
        </p:spPr>
      </p:pic>
      <p:sp>
        <p:nvSpPr>
          <p:cNvPr id="10" name="Rectangle: Rounded Corners 9">
            <a:extLst>
              <a:ext uri="{FF2B5EF4-FFF2-40B4-BE49-F238E27FC236}">
                <a16:creationId xmlns:a16="http://schemas.microsoft.com/office/drawing/2014/main" id="{7D93DD80-F4EC-4A8B-A987-13F5C1AF0A14}"/>
              </a:ext>
            </a:extLst>
          </p:cNvPr>
          <p:cNvSpPr/>
          <p:nvPr/>
        </p:nvSpPr>
        <p:spPr>
          <a:xfrm>
            <a:off x="1475656" y="5157192"/>
            <a:ext cx="1224136" cy="40421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DD92614-B91B-4B6E-83C1-306BDE5A4DEB}"/>
              </a:ext>
            </a:extLst>
          </p:cNvPr>
          <p:cNvCxnSpPr>
            <a:cxnSpLocks/>
            <a:stCxn id="10" idx="1"/>
          </p:cNvCxnSpPr>
          <p:nvPr/>
        </p:nvCxnSpPr>
        <p:spPr>
          <a:xfrm flipH="1" flipV="1">
            <a:off x="826604" y="3891777"/>
            <a:ext cx="649052" cy="1467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4167F2D-5575-45AD-A6F9-266BCED554C5}"/>
              </a:ext>
            </a:extLst>
          </p:cNvPr>
          <p:cNvSpPr/>
          <p:nvPr/>
        </p:nvSpPr>
        <p:spPr>
          <a:xfrm>
            <a:off x="-10758" y="2143365"/>
            <a:ext cx="1475656" cy="172670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Controllers – each switch adds homing bomb</a:t>
            </a:r>
          </a:p>
        </p:txBody>
      </p:sp>
      <p:sp>
        <p:nvSpPr>
          <p:cNvPr id="15" name="Rectangle: Rounded Corners 14">
            <a:extLst>
              <a:ext uri="{FF2B5EF4-FFF2-40B4-BE49-F238E27FC236}">
                <a16:creationId xmlns:a16="http://schemas.microsoft.com/office/drawing/2014/main" id="{188ED416-8DF9-41A9-AE94-C2A307695273}"/>
              </a:ext>
            </a:extLst>
          </p:cNvPr>
          <p:cNvSpPr/>
          <p:nvPr/>
        </p:nvSpPr>
        <p:spPr>
          <a:xfrm>
            <a:off x="6876256" y="5085184"/>
            <a:ext cx="504056"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C64B5C-78F8-4284-A410-936EE1E47ED7}"/>
              </a:ext>
            </a:extLst>
          </p:cNvPr>
          <p:cNvCxnSpPr>
            <a:cxnSpLocks/>
          </p:cNvCxnSpPr>
          <p:nvPr/>
        </p:nvCxnSpPr>
        <p:spPr>
          <a:xfrm flipV="1">
            <a:off x="7164611" y="4077072"/>
            <a:ext cx="1007789" cy="1008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6F63CC3-DEFE-4C80-89F8-C12F8F0F969B}"/>
              </a:ext>
            </a:extLst>
          </p:cNvPr>
          <p:cNvSpPr/>
          <p:nvPr/>
        </p:nvSpPr>
        <p:spPr>
          <a:xfrm>
            <a:off x="7973664" y="3717032"/>
            <a:ext cx="1170336" cy="3600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Reset</a:t>
            </a:r>
          </a:p>
        </p:txBody>
      </p:sp>
      <p:sp>
        <p:nvSpPr>
          <p:cNvPr id="19" name="Rectangle: Rounded Corners 18">
            <a:extLst>
              <a:ext uri="{FF2B5EF4-FFF2-40B4-BE49-F238E27FC236}">
                <a16:creationId xmlns:a16="http://schemas.microsoft.com/office/drawing/2014/main" id="{4CEF6F4A-65F1-43E0-87D9-45F2DA7078C5}"/>
              </a:ext>
            </a:extLst>
          </p:cNvPr>
          <p:cNvSpPr/>
          <p:nvPr/>
        </p:nvSpPr>
        <p:spPr>
          <a:xfrm>
            <a:off x="219573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4A008C-9F6A-4091-A3C6-0219245B4FA7}"/>
              </a:ext>
            </a:extLst>
          </p:cNvPr>
          <p:cNvSpPr/>
          <p:nvPr/>
        </p:nvSpPr>
        <p:spPr>
          <a:xfrm>
            <a:off x="147565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EF1FEDD-3A4D-4641-9A66-1B08BF07BB2A}"/>
              </a:ext>
            </a:extLst>
          </p:cNvPr>
          <p:cNvCxnSpPr>
            <a:cxnSpLocks/>
          </p:cNvCxnSpPr>
          <p:nvPr/>
        </p:nvCxnSpPr>
        <p:spPr>
          <a:xfrm flipV="1">
            <a:off x="2782091" y="2679952"/>
            <a:ext cx="2798021" cy="17273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5390D67-8F2A-4B0D-A546-D0F8D6926A57}"/>
              </a:ext>
            </a:extLst>
          </p:cNvPr>
          <p:cNvSpPr/>
          <p:nvPr/>
        </p:nvSpPr>
        <p:spPr>
          <a:xfrm>
            <a:off x="5575497" y="2423538"/>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Mario Life | Mario Score</a:t>
            </a:r>
          </a:p>
        </p:txBody>
      </p:sp>
      <p:cxnSp>
        <p:nvCxnSpPr>
          <p:cNvPr id="25" name="Straight Arrow Connector 24">
            <a:extLst>
              <a:ext uri="{FF2B5EF4-FFF2-40B4-BE49-F238E27FC236}">
                <a16:creationId xmlns:a16="http://schemas.microsoft.com/office/drawing/2014/main" id="{6549AFBB-A079-4288-8D70-B369525A1EA1}"/>
              </a:ext>
            </a:extLst>
          </p:cNvPr>
          <p:cNvCxnSpPr>
            <a:cxnSpLocks/>
          </p:cNvCxnSpPr>
          <p:nvPr/>
        </p:nvCxnSpPr>
        <p:spPr>
          <a:xfrm flipV="1">
            <a:off x="1778376" y="2048433"/>
            <a:ext cx="3797121" cy="2297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5631C66-F3FE-4DAC-90DF-508803BD2610}"/>
              </a:ext>
            </a:extLst>
          </p:cNvPr>
          <p:cNvSpPr/>
          <p:nvPr/>
        </p:nvSpPr>
        <p:spPr>
          <a:xfrm>
            <a:off x="5545133" y="1830852"/>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Luigi Life | Luigi Score</a:t>
            </a:r>
          </a:p>
        </p:txBody>
      </p:sp>
      <p:sp>
        <p:nvSpPr>
          <p:cNvPr id="28" name="Rectangle: Rounded Corners 27">
            <a:extLst>
              <a:ext uri="{FF2B5EF4-FFF2-40B4-BE49-F238E27FC236}">
                <a16:creationId xmlns:a16="http://schemas.microsoft.com/office/drawing/2014/main" id="{701F49AA-F8F8-4601-869D-ABE201DAF96C}"/>
              </a:ext>
            </a:extLst>
          </p:cNvPr>
          <p:cNvSpPr/>
          <p:nvPr/>
        </p:nvSpPr>
        <p:spPr>
          <a:xfrm>
            <a:off x="5237636" y="5057349"/>
            <a:ext cx="337861"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7347336-03C6-4A64-B123-C3CAFC7B4A84}"/>
              </a:ext>
            </a:extLst>
          </p:cNvPr>
          <p:cNvSpPr/>
          <p:nvPr/>
        </p:nvSpPr>
        <p:spPr>
          <a:xfrm>
            <a:off x="7234020" y="6093296"/>
            <a:ext cx="1170336"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Theme Enable</a:t>
            </a:r>
          </a:p>
        </p:txBody>
      </p:sp>
      <p:cxnSp>
        <p:nvCxnSpPr>
          <p:cNvPr id="30" name="Straight Arrow Connector 29">
            <a:extLst>
              <a:ext uri="{FF2B5EF4-FFF2-40B4-BE49-F238E27FC236}">
                <a16:creationId xmlns:a16="http://schemas.microsoft.com/office/drawing/2014/main" id="{2F69FE0A-9300-4A04-B843-218E674CC996}"/>
              </a:ext>
            </a:extLst>
          </p:cNvPr>
          <p:cNvCxnSpPr>
            <a:cxnSpLocks/>
            <a:stCxn id="28" idx="3"/>
            <a:endCxn id="29" idx="1"/>
          </p:cNvCxnSpPr>
          <p:nvPr/>
        </p:nvCxnSpPr>
        <p:spPr>
          <a:xfrm>
            <a:off x="5575497" y="5309377"/>
            <a:ext cx="1658523" cy="10851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2988D7A4-87FF-44E2-A381-BCEA2AB13A6F}"/>
              </a:ext>
            </a:extLst>
          </p:cNvPr>
          <p:cNvSpPr/>
          <p:nvPr/>
        </p:nvSpPr>
        <p:spPr>
          <a:xfrm>
            <a:off x="1475656" y="4881285"/>
            <a:ext cx="1224136" cy="27590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30C4C93-5556-496C-B0EA-BBF0A6079D2B}"/>
              </a:ext>
            </a:extLst>
          </p:cNvPr>
          <p:cNvCxnSpPr>
            <a:cxnSpLocks/>
          </p:cNvCxnSpPr>
          <p:nvPr/>
        </p:nvCxnSpPr>
        <p:spPr>
          <a:xfrm flipV="1">
            <a:off x="2782091" y="3312380"/>
            <a:ext cx="4451929" cy="1744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EFEC21D-A474-445B-A7AA-7ECDB7A91AB8}"/>
              </a:ext>
            </a:extLst>
          </p:cNvPr>
          <p:cNvSpPr/>
          <p:nvPr/>
        </p:nvSpPr>
        <p:spPr>
          <a:xfrm>
            <a:off x="5793614" y="2927593"/>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Indicators</a:t>
            </a:r>
          </a:p>
        </p:txBody>
      </p:sp>
      <p:sp>
        <p:nvSpPr>
          <p:cNvPr id="39" name="Rectangle: Rounded Corners 38">
            <a:extLst>
              <a:ext uri="{FF2B5EF4-FFF2-40B4-BE49-F238E27FC236}">
                <a16:creationId xmlns:a16="http://schemas.microsoft.com/office/drawing/2014/main" id="{48B46C14-12FD-419D-8F5A-38E494F2286C}"/>
              </a:ext>
            </a:extLst>
          </p:cNvPr>
          <p:cNvSpPr/>
          <p:nvPr/>
        </p:nvSpPr>
        <p:spPr>
          <a:xfrm>
            <a:off x="3595932" y="6020397"/>
            <a:ext cx="2467751"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Movement with arrows and </a:t>
            </a:r>
            <a:r>
              <a:rPr lang="en-US" dirty="0" err="1">
                <a:solidFill>
                  <a:schemeClr val="tx1"/>
                </a:solidFill>
              </a:rPr>
              <a:t>w,a,d</a:t>
            </a:r>
            <a:r>
              <a:rPr lang="en-US" dirty="0">
                <a:solidFill>
                  <a:schemeClr val="tx1"/>
                </a:solidFill>
              </a:rPr>
              <a:t> keys</a:t>
            </a:r>
          </a:p>
        </p:txBody>
      </p:sp>
    </p:spTree>
    <p:extLst>
      <p:ext uri="{BB962C8B-B14F-4D97-AF65-F5344CB8AC3E}">
        <p14:creationId xmlns:p14="http://schemas.microsoft.com/office/powerpoint/2010/main" val="355539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331640" y="142852"/>
            <a:ext cx="6858048" cy="550414"/>
          </a:xfrm>
        </p:spPr>
        <p:txBody>
          <a:bodyPr>
            <a:normAutofit fontScale="90000"/>
          </a:bodyPr>
          <a:lstStyle/>
          <a:p>
            <a:pPr lvl="1" algn="ctr" rtl="1"/>
            <a:r>
              <a:rPr lang="he-IL" sz="4400" u="sng" dirty="0">
                <a:solidFill>
                  <a:schemeClr val="accent2">
                    <a:lumMod val="75000"/>
                  </a:schemeClr>
                </a:solidFill>
                <a:cs typeface="+mj-cs"/>
              </a:rPr>
              <a:t>סכמת מלבנים</a:t>
            </a:r>
            <a:r>
              <a:rPr lang="en-US" sz="4400" u="sng" dirty="0">
                <a:solidFill>
                  <a:schemeClr val="accent2">
                    <a:lumMod val="75000"/>
                  </a:schemeClr>
                </a:solidFill>
                <a:cs typeface="+mj-cs"/>
              </a:rPr>
              <a:t> </a:t>
            </a:r>
            <a:r>
              <a:rPr lang="he-IL" sz="4400" u="sng" dirty="0">
                <a:solidFill>
                  <a:schemeClr val="accent2">
                    <a:lumMod val="75000"/>
                  </a:schemeClr>
                </a:solidFill>
                <a:cs typeface="+mj-cs"/>
              </a:rPr>
              <a:t>פנימית</a:t>
            </a:r>
            <a:endParaRPr lang="en-US" dirty="0"/>
          </a:p>
        </p:txBody>
      </p:sp>
      <p:grpSp>
        <p:nvGrpSpPr>
          <p:cNvPr id="125" name="Group 124">
            <a:extLst>
              <a:ext uri="{FF2B5EF4-FFF2-40B4-BE49-F238E27FC236}">
                <a16:creationId xmlns:a16="http://schemas.microsoft.com/office/drawing/2014/main" id="{1FBACD72-69CE-4748-89E7-9B5032D917F6}"/>
              </a:ext>
            </a:extLst>
          </p:cNvPr>
          <p:cNvGrpSpPr/>
          <p:nvPr/>
        </p:nvGrpSpPr>
        <p:grpSpPr>
          <a:xfrm>
            <a:off x="251520" y="1062020"/>
            <a:ext cx="8892480" cy="5031276"/>
            <a:chOff x="62837" y="265554"/>
            <a:chExt cx="11995868" cy="6322514"/>
          </a:xfrm>
        </p:grpSpPr>
        <p:sp>
          <p:nvSpPr>
            <p:cNvPr id="86" name="Rounded Rectangle 3">
              <a:extLst>
                <a:ext uri="{FF2B5EF4-FFF2-40B4-BE49-F238E27FC236}">
                  <a16:creationId xmlns:a16="http://schemas.microsoft.com/office/drawing/2014/main" id="{6BEE91FE-F64C-4DD5-8DBF-253EB2468335}"/>
                </a:ext>
              </a:extLst>
            </p:cNvPr>
            <p:cNvSpPr/>
            <p:nvPr/>
          </p:nvSpPr>
          <p:spPr>
            <a:xfrm>
              <a:off x="1391479"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a:t>
              </a:r>
              <a:br>
                <a:rPr lang="en-US" sz="1200" dirty="0"/>
              </a:br>
              <a:r>
                <a:rPr lang="en-US" sz="1200" dirty="0"/>
                <a:t>Move</a:t>
              </a:r>
            </a:p>
          </p:txBody>
        </p:sp>
        <p:sp>
          <p:nvSpPr>
            <p:cNvPr id="87" name="Rounded Rectangle 4">
              <a:extLst>
                <a:ext uri="{FF2B5EF4-FFF2-40B4-BE49-F238E27FC236}">
                  <a16:creationId xmlns:a16="http://schemas.microsoft.com/office/drawing/2014/main" id="{E1740D15-D629-4640-A95D-298B11945242}"/>
                </a:ext>
              </a:extLst>
            </p:cNvPr>
            <p:cNvSpPr/>
            <p:nvPr/>
          </p:nvSpPr>
          <p:spPr>
            <a:xfrm>
              <a:off x="1391479"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a:t>
              </a:r>
              <a:br>
                <a:rPr lang="en-US" sz="1200" dirty="0"/>
              </a:br>
              <a:r>
                <a:rPr lang="en-US" sz="1200" dirty="0"/>
                <a:t>Move</a:t>
              </a:r>
            </a:p>
          </p:txBody>
        </p:sp>
        <p:sp>
          <p:nvSpPr>
            <p:cNvPr id="88" name="Rounded Rectangle 5">
              <a:extLst>
                <a:ext uri="{FF2B5EF4-FFF2-40B4-BE49-F238E27FC236}">
                  <a16:creationId xmlns:a16="http://schemas.microsoft.com/office/drawing/2014/main" id="{CF915B46-153B-41FD-9B22-03AE267361AB}"/>
                </a:ext>
              </a:extLst>
            </p:cNvPr>
            <p:cNvSpPr/>
            <p:nvPr/>
          </p:nvSpPr>
          <p:spPr>
            <a:xfrm>
              <a:off x="2495383" y="5753181"/>
              <a:ext cx="125299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br>
                <a:rPr lang="en-US" sz="1200" dirty="0"/>
              </a:br>
              <a:r>
                <a:rPr lang="en-US" sz="1200" dirty="0"/>
                <a:t>Controller</a:t>
              </a:r>
            </a:p>
          </p:txBody>
        </p:sp>
        <p:sp>
          <p:nvSpPr>
            <p:cNvPr id="89" name="Rounded Rectangle 6">
              <a:extLst>
                <a:ext uri="{FF2B5EF4-FFF2-40B4-BE49-F238E27FC236}">
                  <a16:creationId xmlns:a16="http://schemas.microsoft.com/office/drawing/2014/main" id="{A8FC118D-45DC-4456-978F-C703475C4803}"/>
                </a:ext>
              </a:extLst>
            </p:cNvPr>
            <p:cNvSpPr/>
            <p:nvPr/>
          </p:nvSpPr>
          <p:spPr>
            <a:xfrm>
              <a:off x="5014622" y="5746693"/>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p>
          </p:txBody>
        </p:sp>
        <p:sp>
          <p:nvSpPr>
            <p:cNvPr id="90" name="Rounded Rectangle 7">
              <a:extLst>
                <a:ext uri="{FF2B5EF4-FFF2-40B4-BE49-F238E27FC236}">
                  <a16:creationId xmlns:a16="http://schemas.microsoft.com/office/drawing/2014/main" id="{51A5D290-B49A-433C-A671-31AC47233CDE}"/>
                </a:ext>
              </a:extLst>
            </p:cNvPr>
            <p:cNvSpPr/>
            <p:nvPr/>
          </p:nvSpPr>
          <p:spPr>
            <a:xfrm>
              <a:off x="3897465"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 Draw</a:t>
              </a:r>
            </a:p>
          </p:txBody>
        </p:sp>
        <p:sp>
          <p:nvSpPr>
            <p:cNvPr id="91" name="Rounded Rectangle 8">
              <a:extLst>
                <a:ext uri="{FF2B5EF4-FFF2-40B4-BE49-F238E27FC236}">
                  <a16:creationId xmlns:a16="http://schemas.microsoft.com/office/drawing/2014/main" id="{61FE6BF4-0A3C-4DD3-89F1-6B7FBEAE9364}"/>
                </a:ext>
              </a:extLst>
            </p:cNvPr>
            <p:cNvSpPr/>
            <p:nvPr/>
          </p:nvSpPr>
          <p:spPr>
            <a:xfrm>
              <a:off x="3897465"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 </a:t>
              </a:r>
              <a:br>
                <a:rPr lang="en-US" sz="1200" dirty="0"/>
              </a:br>
              <a:r>
                <a:rPr lang="en-US" sz="1200" dirty="0"/>
                <a:t>Draw</a:t>
              </a:r>
            </a:p>
          </p:txBody>
        </p:sp>
        <p:sp>
          <p:nvSpPr>
            <p:cNvPr id="92" name="Rounded Rectangle 9">
              <a:extLst>
                <a:ext uri="{FF2B5EF4-FFF2-40B4-BE49-F238E27FC236}">
                  <a16:creationId xmlns:a16="http://schemas.microsoft.com/office/drawing/2014/main" id="{648F8A87-D3E8-4E5B-851D-67D8E2D64DFE}"/>
                </a:ext>
              </a:extLst>
            </p:cNvPr>
            <p:cNvSpPr/>
            <p:nvPr/>
          </p:nvSpPr>
          <p:spPr>
            <a:xfrm>
              <a:off x="7309899" y="620201"/>
              <a:ext cx="1073426" cy="1838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Object</a:t>
              </a:r>
              <a:br>
                <a:rPr lang="en-US" sz="1200" dirty="0"/>
              </a:br>
              <a:r>
                <a:rPr lang="en-US" sz="1200" dirty="0"/>
                <a:t>MUX</a:t>
              </a:r>
            </a:p>
          </p:txBody>
        </p:sp>
        <p:sp>
          <p:nvSpPr>
            <p:cNvPr id="93" name="Rounded Rectangle 10">
              <a:extLst>
                <a:ext uri="{FF2B5EF4-FFF2-40B4-BE49-F238E27FC236}">
                  <a16:creationId xmlns:a16="http://schemas.microsoft.com/office/drawing/2014/main" id="{85127700-256F-450E-83C4-AFB07C363656}"/>
                </a:ext>
              </a:extLst>
            </p:cNvPr>
            <p:cNvSpPr/>
            <p:nvPr/>
          </p:nvSpPr>
          <p:spPr>
            <a:xfrm>
              <a:off x="3816626" y="2689376"/>
              <a:ext cx="1154265"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Bomb</a:t>
              </a:r>
              <a:br>
                <a:rPr lang="en-US" sz="1200" dirty="0"/>
              </a:br>
              <a:r>
                <a:rPr lang="en-US" sz="1200" dirty="0"/>
                <a:t>Gold</a:t>
              </a:r>
              <a:br>
                <a:rPr lang="en-US" sz="1200" dirty="0"/>
              </a:br>
              <a:r>
                <a:rPr lang="en-US" sz="1200" dirty="0"/>
                <a:t>Manager</a:t>
              </a:r>
            </a:p>
          </p:txBody>
        </p:sp>
        <p:sp>
          <p:nvSpPr>
            <p:cNvPr id="94" name="Rounded Rectangle 11">
              <a:extLst>
                <a:ext uri="{FF2B5EF4-FFF2-40B4-BE49-F238E27FC236}">
                  <a16:creationId xmlns:a16="http://schemas.microsoft.com/office/drawing/2014/main" id="{225639E0-2F40-4F4E-968D-20ED4AE69029}"/>
                </a:ext>
              </a:extLst>
            </p:cNvPr>
            <p:cNvSpPr/>
            <p:nvPr/>
          </p:nvSpPr>
          <p:spPr>
            <a:xfrm>
              <a:off x="5551335" y="265554"/>
              <a:ext cx="1596887" cy="417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a:t>
              </a:r>
            </a:p>
          </p:txBody>
        </p:sp>
        <p:sp>
          <p:nvSpPr>
            <p:cNvPr id="95" name="Rounded Rectangle 12">
              <a:extLst>
                <a:ext uri="{FF2B5EF4-FFF2-40B4-BE49-F238E27FC236}">
                  <a16:creationId xmlns:a16="http://schemas.microsoft.com/office/drawing/2014/main" id="{B6F3D115-6EEC-42D8-AE10-0101BAAF5841}"/>
                </a:ext>
              </a:extLst>
            </p:cNvPr>
            <p:cNvSpPr/>
            <p:nvPr/>
          </p:nvSpPr>
          <p:spPr>
            <a:xfrm>
              <a:off x="8545001" y="620202"/>
              <a:ext cx="127088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VGA</a:t>
              </a:r>
              <a:br>
                <a:rPr lang="en-US" sz="1200" dirty="0"/>
              </a:br>
              <a:r>
                <a:rPr lang="en-US" sz="1200" dirty="0"/>
                <a:t>Controller</a:t>
              </a:r>
            </a:p>
          </p:txBody>
        </p:sp>
        <p:pic>
          <p:nvPicPr>
            <p:cNvPr id="96" name="Picture 95">
              <a:extLst>
                <a:ext uri="{FF2B5EF4-FFF2-40B4-BE49-F238E27FC236}">
                  <a16:creationId xmlns:a16="http://schemas.microsoft.com/office/drawing/2014/main" id="{DD4AA45F-3CF7-4463-84E8-823471E80989}"/>
                </a:ext>
              </a:extLst>
            </p:cNvPr>
            <p:cNvPicPr/>
            <p:nvPr/>
          </p:nvPicPr>
          <p:blipFill>
            <a:blip r:embed="rId2" cstate="print"/>
            <a:srcRect/>
            <a:stretch>
              <a:fillRect/>
            </a:stretch>
          </p:blipFill>
          <p:spPr bwMode="auto">
            <a:xfrm>
              <a:off x="10519780" y="5746693"/>
              <a:ext cx="895985" cy="841375"/>
            </a:xfrm>
            <a:prstGeom prst="rect">
              <a:avLst/>
            </a:prstGeom>
            <a:noFill/>
            <a:ln w="9525">
              <a:noFill/>
              <a:miter lim="800000"/>
              <a:headEnd/>
              <a:tailEnd/>
            </a:ln>
            <a:effectLst/>
          </p:spPr>
        </p:pic>
        <p:pic>
          <p:nvPicPr>
            <p:cNvPr id="97" name="Picture 96" descr="http://i00.twenga.com/p/60/41/126041vb.png">
              <a:extLst>
                <a:ext uri="{FF2B5EF4-FFF2-40B4-BE49-F238E27FC236}">
                  <a16:creationId xmlns:a16="http://schemas.microsoft.com/office/drawing/2014/main" id="{7B29E2C4-E786-48BF-8CB6-C76CDF6B56EC}"/>
                </a:ext>
              </a:extLst>
            </p:cNvPr>
            <p:cNvPicPr/>
            <p:nvPr/>
          </p:nvPicPr>
          <p:blipFill>
            <a:blip r:embed="rId3" cstate="print"/>
            <a:srcRect t="27779" b="27779"/>
            <a:stretch>
              <a:fillRect/>
            </a:stretch>
          </p:blipFill>
          <p:spPr bwMode="auto">
            <a:xfrm>
              <a:off x="70788" y="3232688"/>
              <a:ext cx="1427480" cy="647065"/>
            </a:xfrm>
            <a:prstGeom prst="rect">
              <a:avLst/>
            </a:prstGeom>
            <a:noFill/>
            <a:ln w="9525">
              <a:noFill/>
              <a:miter lim="800000"/>
              <a:headEnd/>
              <a:tailEnd/>
            </a:ln>
          </p:spPr>
        </p:pic>
        <p:cxnSp>
          <p:nvCxnSpPr>
            <p:cNvPr id="98" name="Elbow Connector 18">
              <a:extLst>
                <a:ext uri="{FF2B5EF4-FFF2-40B4-BE49-F238E27FC236}">
                  <a16:creationId xmlns:a16="http://schemas.microsoft.com/office/drawing/2014/main" id="{30DB3C12-3233-43C8-A98D-6ED152C02090}"/>
                </a:ext>
              </a:extLst>
            </p:cNvPr>
            <p:cNvCxnSpPr>
              <a:stCxn id="86" idx="1"/>
            </p:cNvCxnSpPr>
            <p:nvPr/>
          </p:nvCxnSpPr>
          <p:spPr>
            <a:xfrm rot="10800000" flipV="1">
              <a:off x="349857" y="1100442"/>
              <a:ext cx="1041622" cy="2191398"/>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Elbow Connector 19">
              <a:extLst>
                <a:ext uri="{FF2B5EF4-FFF2-40B4-BE49-F238E27FC236}">
                  <a16:creationId xmlns:a16="http://schemas.microsoft.com/office/drawing/2014/main" id="{3B749FBC-CED1-44EB-AD54-CB327274B659}"/>
                </a:ext>
              </a:extLst>
            </p:cNvPr>
            <p:cNvCxnSpPr>
              <a:stCxn id="87" idx="1"/>
            </p:cNvCxnSpPr>
            <p:nvPr/>
          </p:nvCxnSpPr>
          <p:spPr>
            <a:xfrm rot="10800000" flipV="1">
              <a:off x="840019" y="2103630"/>
              <a:ext cx="551460" cy="1188209"/>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FC950E2-49CF-493E-B426-08ED6D23A9D3}"/>
                </a:ext>
              </a:extLst>
            </p:cNvPr>
            <p:cNvCxnSpPr>
              <a:stCxn id="86" idx="3"/>
              <a:endCxn id="90" idx="1"/>
            </p:cNvCxnSpPr>
            <p:nvPr/>
          </p:nvCxnSpPr>
          <p:spPr>
            <a:xfrm>
              <a:off x="2464905" y="1100442"/>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E889B2-F78C-448C-BF4B-A28322E33901}"/>
                </a:ext>
              </a:extLst>
            </p:cNvPr>
            <p:cNvCxnSpPr>
              <a:stCxn id="87" idx="3"/>
              <a:endCxn id="91" idx="1"/>
            </p:cNvCxnSpPr>
            <p:nvPr/>
          </p:nvCxnSpPr>
          <p:spPr>
            <a:xfrm>
              <a:off x="2464905" y="2103631"/>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F5EA729-B91A-4865-AE78-ABFCF59D513A}"/>
                </a:ext>
              </a:extLst>
            </p:cNvPr>
            <p:cNvCxnSpPr>
              <a:stCxn id="90" idx="3"/>
            </p:cNvCxnSpPr>
            <p:nvPr/>
          </p:nvCxnSpPr>
          <p:spPr>
            <a:xfrm flipV="1">
              <a:off x="4970891" y="1100441"/>
              <a:ext cx="2339008"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Elbow Connector 30">
              <a:extLst>
                <a:ext uri="{FF2B5EF4-FFF2-40B4-BE49-F238E27FC236}">
                  <a16:creationId xmlns:a16="http://schemas.microsoft.com/office/drawing/2014/main" id="{9B273BB5-331B-44BF-9759-05CD5C67085E}"/>
                </a:ext>
              </a:extLst>
            </p:cNvPr>
            <p:cNvCxnSpPr>
              <a:stCxn id="94" idx="2"/>
              <a:endCxn id="92" idx="1"/>
            </p:cNvCxnSpPr>
            <p:nvPr/>
          </p:nvCxnSpPr>
          <p:spPr>
            <a:xfrm rot="16200000" flipH="1">
              <a:off x="6401718" y="631059"/>
              <a:ext cx="856242" cy="960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F17D25B-BD05-4586-9B24-3A1EC4829439}"/>
                </a:ext>
              </a:extLst>
            </p:cNvPr>
            <p:cNvCxnSpPr>
              <a:stCxn id="91" idx="3"/>
              <a:endCxn id="92" idx="1"/>
            </p:cNvCxnSpPr>
            <p:nvPr/>
          </p:nvCxnSpPr>
          <p:spPr>
            <a:xfrm flipV="1">
              <a:off x="4970891" y="1539240"/>
              <a:ext cx="2339008" cy="56439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C8BB80B-7C03-4FF5-9258-211B3DDC6B96}"/>
                </a:ext>
              </a:extLst>
            </p:cNvPr>
            <p:cNvCxnSpPr>
              <a:stCxn id="93" idx="3"/>
              <a:endCxn id="92" idx="1"/>
            </p:cNvCxnSpPr>
            <p:nvPr/>
          </p:nvCxnSpPr>
          <p:spPr>
            <a:xfrm flipV="1">
              <a:off x="4970891" y="1539240"/>
              <a:ext cx="2339008" cy="174532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DD5943-EB97-40ED-9BB3-E0D785DDB008}"/>
                </a:ext>
              </a:extLst>
            </p:cNvPr>
            <p:cNvCxnSpPr>
              <a:stCxn id="89" idx="3"/>
              <a:endCxn id="96" idx="1"/>
            </p:cNvCxnSpPr>
            <p:nvPr/>
          </p:nvCxnSpPr>
          <p:spPr>
            <a:xfrm>
              <a:off x="6088048" y="6164137"/>
              <a:ext cx="4431732" cy="3244"/>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0F49EC-62BD-4537-97FF-C21E75307C38}"/>
                </a:ext>
              </a:extLst>
            </p:cNvPr>
            <p:cNvCxnSpPr>
              <a:stCxn id="88" idx="3"/>
              <a:endCxn id="89" idx="1"/>
            </p:cNvCxnSpPr>
            <p:nvPr/>
          </p:nvCxnSpPr>
          <p:spPr>
            <a:xfrm flipV="1">
              <a:off x="3748376" y="6164137"/>
              <a:ext cx="1266246" cy="648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39F8590-09B9-4011-925B-6DC1D8E65806}"/>
                </a:ext>
              </a:extLst>
            </p:cNvPr>
            <p:cNvCxnSpPr>
              <a:stCxn id="95" idx="3"/>
            </p:cNvCxnSpPr>
            <p:nvPr/>
          </p:nvCxnSpPr>
          <p:spPr>
            <a:xfrm>
              <a:off x="9815884" y="1037646"/>
              <a:ext cx="30612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7623CFC0-8056-4BF7-8AA1-1620650255C4}"/>
                </a:ext>
              </a:extLst>
            </p:cNvPr>
            <p:cNvPicPr/>
            <p:nvPr/>
          </p:nvPicPr>
          <p:blipFill>
            <a:blip r:embed="rId4">
              <a:extLst>
                <a:ext uri="{28A0092B-C50C-407E-A947-70E740481C1C}">
                  <a14:useLocalDpi xmlns:a14="http://schemas.microsoft.com/office/drawing/2010/main" val="0"/>
                </a:ext>
              </a:extLst>
            </a:blip>
            <a:stretch>
              <a:fillRect/>
            </a:stretch>
          </p:blipFill>
          <p:spPr>
            <a:xfrm>
              <a:off x="9815885" y="265554"/>
              <a:ext cx="2242820" cy="1715135"/>
            </a:xfrm>
            <a:prstGeom prst="rect">
              <a:avLst/>
            </a:prstGeom>
          </p:spPr>
        </p:pic>
        <p:cxnSp>
          <p:nvCxnSpPr>
            <p:cNvPr id="110" name="Straight Connector 109">
              <a:extLst>
                <a:ext uri="{FF2B5EF4-FFF2-40B4-BE49-F238E27FC236}">
                  <a16:creationId xmlns:a16="http://schemas.microsoft.com/office/drawing/2014/main" id="{BAC4BFEC-EA36-4603-BB6C-EE2F4C5833D6}"/>
                </a:ext>
              </a:extLst>
            </p:cNvPr>
            <p:cNvCxnSpPr>
              <a:endCxn id="95" idx="1"/>
            </p:cNvCxnSpPr>
            <p:nvPr/>
          </p:nvCxnSpPr>
          <p:spPr>
            <a:xfrm>
              <a:off x="8383325" y="1037645"/>
              <a:ext cx="161676"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1" name="Picture 110" descr="E:\044167_9 - Project\Pictures\MSS_Platform.jpg">
              <a:extLst>
                <a:ext uri="{FF2B5EF4-FFF2-40B4-BE49-F238E27FC236}">
                  <a16:creationId xmlns:a16="http://schemas.microsoft.com/office/drawing/2014/main" id="{82BAEC84-B067-4B95-8727-BBC57870772A}"/>
                </a:ext>
              </a:extLst>
            </p:cNvPr>
            <p:cNvPicPr/>
            <p:nvPr/>
          </p:nvPicPr>
          <p:blipFill>
            <a:blip r:embed="rId5" cstate="print">
              <a:lum bright="20000" contrast="40000"/>
            </a:blip>
            <a:srcRect/>
            <a:stretch>
              <a:fillRect/>
            </a:stretch>
          </p:blipFill>
          <p:spPr bwMode="auto">
            <a:xfrm>
              <a:off x="9367147" y="2934045"/>
              <a:ext cx="2538095" cy="1217930"/>
            </a:xfrm>
            <a:prstGeom prst="rect">
              <a:avLst/>
            </a:prstGeom>
            <a:noFill/>
            <a:ln w="9525">
              <a:noFill/>
              <a:miter lim="800000"/>
              <a:headEnd/>
              <a:tailEnd/>
            </a:ln>
          </p:spPr>
        </p:pic>
        <p:sp>
          <p:nvSpPr>
            <p:cNvPr id="112" name="Rounded Rectangle 46">
              <a:extLst>
                <a:ext uri="{FF2B5EF4-FFF2-40B4-BE49-F238E27FC236}">
                  <a16:creationId xmlns:a16="http://schemas.microsoft.com/office/drawing/2014/main" id="{CC4A4537-B529-41C6-833A-7DD1491C725B}"/>
                </a:ext>
              </a:extLst>
            </p:cNvPr>
            <p:cNvSpPr/>
            <p:nvPr/>
          </p:nvSpPr>
          <p:spPr>
            <a:xfrm>
              <a:off x="7572293" y="3125566"/>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cxnSp>
          <p:nvCxnSpPr>
            <p:cNvPr id="113" name="Straight Connector 112">
              <a:extLst>
                <a:ext uri="{FF2B5EF4-FFF2-40B4-BE49-F238E27FC236}">
                  <a16:creationId xmlns:a16="http://schemas.microsoft.com/office/drawing/2014/main" id="{C8BC6706-02FC-47F3-BA9E-61222448C559}"/>
                </a:ext>
              </a:extLst>
            </p:cNvPr>
            <p:cNvCxnSpPr>
              <a:stCxn id="112" idx="3"/>
              <a:endCxn id="111" idx="1"/>
            </p:cNvCxnSpPr>
            <p:nvPr/>
          </p:nvCxnSpPr>
          <p:spPr>
            <a:xfrm>
              <a:off x="8645719" y="3543010"/>
              <a:ext cx="72142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A360DA8-DA4B-4BAB-8767-FC5154A4D114}"/>
                </a:ext>
              </a:extLst>
            </p:cNvPr>
            <p:cNvCxnSpPr>
              <a:stCxn id="93" idx="3"/>
              <a:endCxn id="112" idx="1"/>
            </p:cNvCxnSpPr>
            <p:nvPr/>
          </p:nvCxnSpPr>
          <p:spPr>
            <a:xfrm>
              <a:off x="4970891" y="3284565"/>
              <a:ext cx="2601402" cy="25844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ounded Rectangle 53">
              <a:extLst>
                <a:ext uri="{FF2B5EF4-FFF2-40B4-BE49-F238E27FC236}">
                  <a16:creationId xmlns:a16="http://schemas.microsoft.com/office/drawing/2014/main" id="{DCF90018-DF35-4776-BDBE-54AA1C018EF5}"/>
                </a:ext>
              </a:extLst>
            </p:cNvPr>
            <p:cNvSpPr/>
            <p:nvPr/>
          </p:nvSpPr>
          <p:spPr>
            <a:xfrm>
              <a:off x="599682" y="2313651"/>
              <a:ext cx="835527" cy="41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6" name="Rounded Rectangle 54">
              <a:extLst>
                <a:ext uri="{FF2B5EF4-FFF2-40B4-BE49-F238E27FC236}">
                  <a16:creationId xmlns:a16="http://schemas.microsoft.com/office/drawing/2014/main" id="{80FD5F45-1649-486A-810E-8A9A07006C94}"/>
                </a:ext>
              </a:extLst>
            </p:cNvPr>
            <p:cNvSpPr/>
            <p:nvPr/>
          </p:nvSpPr>
          <p:spPr>
            <a:xfrm>
              <a:off x="62837" y="1645411"/>
              <a:ext cx="777182" cy="45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7" name="Rounded Rectangle 67">
              <a:extLst>
                <a:ext uri="{FF2B5EF4-FFF2-40B4-BE49-F238E27FC236}">
                  <a16:creationId xmlns:a16="http://schemas.microsoft.com/office/drawing/2014/main" id="{36D8B6D1-6165-4C3E-A21B-9E6F3778BC90}"/>
                </a:ext>
              </a:extLst>
            </p:cNvPr>
            <p:cNvSpPr/>
            <p:nvPr/>
          </p:nvSpPr>
          <p:spPr>
            <a:xfrm>
              <a:off x="3804366" y="4048055"/>
              <a:ext cx="1374761"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Obstacles</a:t>
              </a:r>
            </a:p>
            <a:p>
              <a:pPr algn="ctr"/>
              <a:r>
                <a:rPr lang="en-US" sz="1200" dirty="0"/>
                <a:t>Manager</a:t>
              </a:r>
            </a:p>
          </p:txBody>
        </p:sp>
        <p:cxnSp>
          <p:nvCxnSpPr>
            <p:cNvPr id="118" name="Straight Connector 117">
              <a:extLst>
                <a:ext uri="{FF2B5EF4-FFF2-40B4-BE49-F238E27FC236}">
                  <a16:creationId xmlns:a16="http://schemas.microsoft.com/office/drawing/2014/main" id="{7741E7A1-4152-47AB-B415-E8F2CA0DBD67}"/>
                </a:ext>
              </a:extLst>
            </p:cNvPr>
            <p:cNvCxnSpPr>
              <a:cxnSpLocks/>
              <a:stCxn id="117" idx="3"/>
              <a:endCxn id="92" idx="1"/>
            </p:cNvCxnSpPr>
            <p:nvPr/>
          </p:nvCxnSpPr>
          <p:spPr>
            <a:xfrm flipV="1">
              <a:off x="5179128" y="1539240"/>
              <a:ext cx="2130772" cy="310400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72F6E5-6658-4FFA-AD99-5B2E3F3BBFD6}"/>
                </a:ext>
              </a:extLst>
            </p:cNvPr>
            <p:cNvCxnSpPr>
              <a:stCxn id="86" idx="3"/>
              <a:endCxn id="93" idx="1"/>
            </p:cNvCxnSpPr>
            <p:nvPr/>
          </p:nvCxnSpPr>
          <p:spPr>
            <a:xfrm>
              <a:off x="2464905" y="1100442"/>
              <a:ext cx="1351721" cy="21841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47DF3F-7BD0-4DE9-8660-006DF2E7B880}"/>
                </a:ext>
              </a:extLst>
            </p:cNvPr>
            <p:cNvCxnSpPr/>
            <p:nvPr/>
          </p:nvCxnSpPr>
          <p:spPr>
            <a:xfrm>
              <a:off x="2464905" y="2110905"/>
              <a:ext cx="1351721" cy="1180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4C6DBDC-CCA0-4812-A8FC-62B7701A0F0C}"/>
                </a:ext>
              </a:extLst>
            </p:cNvPr>
            <p:cNvCxnSpPr>
              <a:cxnSpLocks/>
              <a:stCxn id="86" idx="3"/>
              <a:endCxn id="117" idx="1"/>
            </p:cNvCxnSpPr>
            <p:nvPr/>
          </p:nvCxnSpPr>
          <p:spPr>
            <a:xfrm>
              <a:off x="2464906" y="1100442"/>
              <a:ext cx="1339461" cy="354280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E0AAF3B-B631-467B-ADAE-6A840F00A5FF}"/>
                </a:ext>
              </a:extLst>
            </p:cNvPr>
            <p:cNvCxnSpPr>
              <a:cxnSpLocks/>
              <a:stCxn id="87" idx="3"/>
              <a:endCxn id="117" idx="1"/>
            </p:cNvCxnSpPr>
            <p:nvPr/>
          </p:nvCxnSpPr>
          <p:spPr>
            <a:xfrm>
              <a:off x="2464906" y="2103631"/>
              <a:ext cx="1339461" cy="2539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A7C6B0-8BD8-4F4E-B09B-F6F9F85DCD60}"/>
                </a:ext>
              </a:extLst>
            </p:cNvPr>
            <p:cNvCxnSpPr>
              <a:stCxn id="88" idx="0"/>
              <a:endCxn id="93" idx="1"/>
            </p:cNvCxnSpPr>
            <p:nvPr/>
          </p:nvCxnSpPr>
          <p:spPr>
            <a:xfrm flipV="1">
              <a:off x="3121880" y="3284565"/>
              <a:ext cx="694746" cy="246861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9D7355B-62CE-4544-8E7B-D21E58071CB6}"/>
                </a:ext>
              </a:extLst>
            </p:cNvPr>
            <p:cNvCxnSpPr>
              <a:stCxn id="88" idx="0"/>
            </p:cNvCxnSpPr>
            <p:nvPr/>
          </p:nvCxnSpPr>
          <p:spPr>
            <a:xfrm flipH="1" flipV="1">
              <a:off x="1266272" y="2733235"/>
              <a:ext cx="1855608" cy="301994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892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שרטוט הירארכיה עליונה </a:t>
            </a:r>
          </a:p>
        </p:txBody>
      </p:sp>
      <p:grpSp>
        <p:nvGrpSpPr>
          <p:cNvPr id="2" name="Group 1">
            <a:extLst>
              <a:ext uri="{FF2B5EF4-FFF2-40B4-BE49-F238E27FC236}">
                <a16:creationId xmlns:a16="http://schemas.microsoft.com/office/drawing/2014/main" id="{6D141D0C-F6D8-44FF-9996-C6F4D0E88069}"/>
              </a:ext>
            </a:extLst>
          </p:cNvPr>
          <p:cNvGrpSpPr/>
          <p:nvPr/>
        </p:nvGrpSpPr>
        <p:grpSpPr>
          <a:xfrm>
            <a:off x="226768" y="1000108"/>
            <a:ext cx="8719877" cy="5631404"/>
            <a:chOff x="1264257" y="270344"/>
            <a:chExt cx="9897012" cy="6432606"/>
          </a:xfrm>
        </p:grpSpPr>
        <p:pic>
          <p:nvPicPr>
            <p:cNvPr id="5" name="Picture 4">
              <a:extLst>
                <a:ext uri="{FF2B5EF4-FFF2-40B4-BE49-F238E27FC236}">
                  <a16:creationId xmlns:a16="http://schemas.microsoft.com/office/drawing/2014/main" id="{C5D880AF-4D5C-41F3-8A0D-1C15EF1A5650}"/>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154580BF-4703-495F-A362-65B31BA427DC}"/>
                </a:ext>
              </a:extLst>
            </p:cNvPr>
            <p:cNvSpPr/>
            <p:nvPr/>
          </p:nvSpPr>
          <p:spPr>
            <a:xfrm>
              <a:off x="1264257" y="5947575"/>
              <a:ext cx="8446147"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SOUND</a:t>
              </a:r>
            </a:p>
          </p:txBody>
        </p:sp>
        <p:sp>
          <p:nvSpPr>
            <p:cNvPr id="8" name="Rectangle 7">
              <a:extLst>
                <a:ext uri="{FF2B5EF4-FFF2-40B4-BE49-F238E27FC236}">
                  <a16:creationId xmlns:a16="http://schemas.microsoft.com/office/drawing/2014/main" id="{B9F81453-9047-463D-8697-B0A2228970A7}"/>
                </a:ext>
              </a:extLst>
            </p:cNvPr>
            <p:cNvSpPr/>
            <p:nvPr/>
          </p:nvSpPr>
          <p:spPr>
            <a:xfrm>
              <a:off x="3090381" y="3174033"/>
              <a:ext cx="4860924"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D5EAF1BF-5D71-4675-B9CE-5C599E2C3CC0}"/>
                </a:ext>
              </a:extLst>
            </p:cNvPr>
            <p:cNvSpPr/>
            <p:nvPr/>
          </p:nvSpPr>
          <p:spPr>
            <a:xfrm>
              <a:off x="8135759" y="308610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SCORE</a:t>
              </a:r>
            </a:p>
          </p:txBody>
        </p:sp>
        <p:sp>
          <p:nvSpPr>
            <p:cNvPr id="10" name="Rectangle 9">
              <a:extLst>
                <a:ext uri="{FF2B5EF4-FFF2-40B4-BE49-F238E27FC236}">
                  <a16:creationId xmlns:a16="http://schemas.microsoft.com/office/drawing/2014/main" id="{A936151C-944F-43E0-BE33-8247CF6CA18E}"/>
                </a:ext>
              </a:extLst>
            </p:cNvPr>
            <p:cNvSpPr/>
            <p:nvPr/>
          </p:nvSpPr>
          <p:spPr>
            <a:xfrm>
              <a:off x="5624821" y="1895475"/>
              <a:ext cx="3559531"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OBSTACLES</a:t>
              </a:r>
            </a:p>
          </p:txBody>
        </p:sp>
        <p:sp>
          <p:nvSpPr>
            <p:cNvPr id="11" name="Rectangle 10">
              <a:extLst>
                <a:ext uri="{FF2B5EF4-FFF2-40B4-BE49-F238E27FC236}">
                  <a16:creationId xmlns:a16="http://schemas.microsoft.com/office/drawing/2014/main" id="{C8E76F21-15AB-4B70-9737-2F2C99BF07C4}"/>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E237B55D-59BD-4F56-ACC9-DD31FB8C7BE8}"/>
                </a:ext>
              </a:extLst>
            </p:cNvPr>
            <p:cNvSpPr/>
            <p:nvPr/>
          </p:nvSpPr>
          <p:spPr>
            <a:xfrm>
              <a:off x="4586287" y="659472"/>
              <a:ext cx="2955131" cy="114807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998E2571-F9F5-482A-9642-BD67DD6D8408}"/>
                </a:ext>
              </a:extLst>
            </p:cNvPr>
            <p:cNvSpPr/>
            <p:nvPr/>
          </p:nvSpPr>
          <p:spPr>
            <a:xfrm>
              <a:off x="4468632" y="4825533"/>
              <a:ext cx="401584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LUIGI</a:t>
              </a:r>
            </a:p>
          </p:txBody>
        </p:sp>
        <p:sp>
          <p:nvSpPr>
            <p:cNvPr id="14" name="Rectangle 13">
              <a:extLst>
                <a:ext uri="{FF2B5EF4-FFF2-40B4-BE49-F238E27FC236}">
                  <a16:creationId xmlns:a16="http://schemas.microsoft.com/office/drawing/2014/main" id="{EE27C2DA-541D-4205-A878-AAE76113A910}"/>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VGA</a:t>
              </a:r>
            </a:p>
          </p:txBody>
        </p:sp>
        <p:sp>
          <p:nvSpPr>
            <p:cNvPr id="15" name="Rectangle 14">
              <a:extLst>
                <a:ext uri="{FF2B5EF4-FFF2-40B4-BE49-F238E27FC236}">
                  <a16:creationId xmlns:a16="http://schemas.microsoft.com/office/drawing/2014/main" id="{81329847-7D7C-472E-841A-485B45F58D94}"/>
                </a:ext>
              </a:extLst>
            </p:cNvPr>
            <p:cNvSpPr/>
            <p:nvPr/>
          </p:nvSpPr>
          <p:spPr>
            <a:xfrm>
              <a:off x="10087996" y="2751020"/>
              <a:ext cx="1039891" cy="67231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sp>
          <p:nvSpPr>
            <p:cNvPr id="16" name="Rectangle 15">
              <a:extLst>
                <a:ext uri="{FF2B5EF4-FFF2-40B4-BE49-F238E27FC236}">
                  <a16:creationId xmlns:a16="http://schemas.microsoft.com/office/drawing/2014/main" id="{AE74D33F-E429-4F25-A0AD-AD1020259606}"/>
                </a:ext>
              </a:extLst>
            </p:cNvPr>
            <p:cNvSpPr/>
            <p:nvPr/>
          </p:nvSpPr>
          <p:spPr>
            <a:xfrm>
              <a:off x="10155050" y="4000023"/>
              <a:ext cx="1006219" cy="6397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cxnSp>
          <p:nvCxnSpPr>
            <p:cNvPr id="17" name="Straight Connector 16">
              <a:extLst>
                <a:ext uri="{FF2B5EF4-FFF2-40B4-BE49-F238E27FC236}">
                  <a16:creationId xmlns:a16="http://schemas.microsoft.com/office/drawing/2014/main" id="{1F8FA8AA-526B-4472-8523-F1622A1B2074}"/>
                </a:ext>
              </a:extLst>
            </p:cNvPr>
            <p:cNvCxnSpPr>
              <a:cxnSpLocks/>
              <a:endCxn id="15" idx="1"/>
            </p:cNvCxnSpPr>
            <p:nvPr/>
          </p:nvCxnSpPr>
          <p:spPr>
            <a:xfrm flipV="1">
              <a:off x="9877425" y="3087180"/>
              <a:ext cx="210571" cy="237047"/>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4C9514-C810-4D8A-A92B-E3BDCE0E9190}"/>
                </a:ext>
              </a:extLst>
            </p:cNvPr>
            <p:cNvCxnSpPr/>
            <p:nvPr/>
          </p:nvCxnSpPr>
          <p:spPr>
            <a:xfrm flipV="1">
              <a:off x="9871464" y="4012163"/>
              <a:ext cx="472541" cy="15019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ABC7F5-0317-4300-8952-E073B1AFD99A}"/>
                </a:ext>
              </a:extLst>
            </p:cNvPr>
            <p:cNvSpPr/>
            <p:nvPr/>
          </p:nvSpPr>
          <p:spPr>
            <a:xfrm>
              <a:off x="1946180" y="354648"/>
              <a:ext cx="1853886" cy="49861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CLK DIVIDER</a:t>
              </a:r>
            </a:p>
          </p:txBody>
        </p:sp>
      </p:grpSp>
    </p:spTree>
    <p:extLst>
      <p:ext uri="{BB962C8B-B14F-4D97-AF65-F5344CB8AC3E}">
        <p14:creationId xmlns:p14="http://schemas.microsoft.com/office/powerpoint/2010/main" val="95248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1142976" y="214290"/>
            <a:ext cx="6858048" cy="785818"/>
          </a:xfrm>
        </p:spPr>
        <p:txBody>
          <a:bodyPr>
            <a:normAutofit fontScale="90000"/>
          </a:bodyPr>
          <a:lstStyle/>
          <a:p>
            <a:pPr algn="ctr" rtl="1"/>
            <a:r>
              <a:rPr lang="en-US" u="sng" dirty="0"/>
              <a:t>PIPE</a:t>
            </a:r>
            <a:r>
              <a:rPr lang="he-IL" u="sng" dirty="0"/>
              <a:t> – תאור והירארכיה עליונה </a:t>
            </a:r>
          </a:p>
        </p:txBody>
      </p:sp>
      <p:grpSp>
        <p:nvGrpSpPr>
          <p:cNvPr id="3" name="Group 2">
            <a:extLst>
              <a:ext uri="{FF2B5EF4-FFF2-40B4-BE49-F238E27FC236}">
                <a16:creationId xmlns:a16="http://schemas.microsoft.com/office/drawing/2014/main" id="{08953F59-FA45-4570-999E-EB9771A1DD1D}"/>
              </a:ext>
            </a:extLst>
          </p:cNvPr>
          <p:cNvGrpSpPr/>
          <p:nvPr/>
        </p:nvGrpSpPr>
        <p:grpSpPr>
          <a:xfrm>
            <a:off x="1" y="1196752"/>
            <a:ext cx="8532440" cy="5506198"/>
            <a:chOff x="1264257" y="66489"/>
            <a:chExt cx="9499309" cy="6636461"/>
          </a:xfrm>
        </p:grpSpPr>
        <p:pic>
          <p:nvPicPr>
            <p:cNvPr id="6" name="Picture 5">
              <a:extLst>
                <a:ext uri="{FF2B5EF4-FFF2-40B4-BE49-F238E27FC236}">
                  <a16:creationId xmlns:a16="http://schemas.microsoft.com/office/drawing/2014/main" id="{005D87CF-282A-41E2-B3C9-DAE9F18CFAAE}"/>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5F08E694-CA7B-41D9-8A7A-EB61B41C0D3D}"/>
                </a:ext>
              </a:extLst>
            </p:cNvPr>
            <p:cNvSpPr/>
            <p:nvPr/>
          </p:nvSpPr>
          <p:spPr>
            <a:xfrm>
              <a:off x="1264257" y="5947575"/>
              <a:ext cx="8158040"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SOUND</a:t>
              </a:r>
            </a:p>
          </p:txBody>
        </p:sp>
        <p:sp>
          <p:nvSpPr>
            <p:cNvPr id="8" name="Rectangle 7">
              <a:extLst>
                <a:ext uri="{FF2B5EF4-FFF2-40B4-BE49-F238E27FC236}">
                  <a16:creationId xmlns:a16="http://schemas.microsoft.com/office/drawing/2014/main" id="{C39DC35B-0E43-4FCE-A113-A47024E1C639}"/>
                </a:ext>
              </a:extLst>
            </p:cNvPr>
            <p:cNvSpPr/>
            <p:nvPr/>
          </p:nvSpPr>
          <p:spPr>
            <a:xfrm>
              <a:off x="4468634" y="3174033"/>
              <a:ext cx="3482670"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F71DF2BC-5538-46DD-BBCA-01D84702C6B5}"/>
                </a:ext>
              </a:extLst>
            </p:cNvPr>
            <p:cNvSpPr/>
            <p:nvPr/>
          </p:nvSpPr>
          <p:spPr>
            <a:xfrm>
              <a:off x="8216632" y="299998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SCORE</a:t>
              </a:r>
            </a:p>
          </p:txBody>
        </p:sp>
        <p:sp>
          <p:nvSpPr>
            <p:cNvPr id="10" name="Rectangle 9">
              <a:extLst>
                <a:ext uri="{FF2B5EF4-FFF2-40B4-BE49-F238E27FC236}">
                  <a16:creationId xmlns:a16="http://schemas.microsoft.com/office/drawing/2014/main" id="{1F508030-63F6-47F2-9E05-FD8D3DEAF2C3}"/>
                </a:ext>
              </a:extLst>
            </p:cNvPr>
            <p:cNvSpPr/>
            <p:nvPr/>
          </p:nvSpPr>
          <p:spPr>
            <a:xfrm>
              <a:off x="5624820" y="1895475"/>
              <a:ext cx="3797478"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OBSTACLES</a:t>
              </a:r>
            </a:p>
          </p:txBody>
        </p:sp>
        <p:sp>
          <p:nvSpPr>
            <p:cNvPr id="11" name="Rectangle 10">
              <a:extLst>
                <a:ext uri="{FF2B5EF4-FFF2-40B4-BE49-F238E27FC236}">
                  <a16:creationId xmlns:a16="http://schemas.microsoft.com/office/drawing/2014/main" id="{B5696B8C-C340-4CB2-A679-6849FCDF10B9}"/>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675D7843-5AE6-4C48-8847-17CA9B407539}"/>
                </a:ext>
              </a:extLst>
            </p:cNvPr>
            <p:cNvSpPr/>
            <p:nvPr/>
          </p:nvSpPr>
          <p:spPr>
            <a:xfrm>
              <a:off x="4586287" y="744926"/>
              <a:ext cx="295513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53A24E35-0F45-4164-BE6C-B29E23037113}"/>
                </a:ext>
              </a:extLst>
            </p:cNvPr>
            <p:cNvSpPr/>
            <p:nvPr/>
          </p:nvSpPr>
          <p:spPr>
            <a:xfrm>
              <a:off x="4468634" y="4825532"/>
              <a:ext cx="3227566"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LUIGI</a:t>
              </a:r>
            </a:p>
          </p:txBody>
        </p:sp>
        <p:sp>
          <p:nvSpPr>
            <p:cNvPr id="14" name="Rectangle 13">
              <a:extLst>
                <a:ext uri="{FF2B5EF4-FFF2-40B4-BE49-F238E27FC236}">
                  <a16:creationId xmlns:a16="http://schemas.microsoft.com/office/drawing/2014/main" id="{87B5B437-9A6B-47C7-8750-2D2B59F488B5}"/>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VGA</a:t>
              </a:r>
            </a:p>
          </p:txBody>
        </p:sp>
        <p:cxnSp>
          <p:nvCxnSpPr>
            <p:cNvPr id="15" name="Elbow Connector 14">
              <a:extLst>
                <a:ext uri="{FF2B5EF4-FFF2-40B4-BE49-F238E27FC236}">
                  <a16:creationId xmlns:a16="http://schemas.microsoft.com/office/drawing/2014/main" id="{DCB2FE0F-1F25-426A-854A-233E00CBC7B3}"/>
                </a:ext>
              </a:extLst>
            </p:cNvPr>
            <p:cNvCxnSpPr>
              <a:stCxn id="11" idx="0"/>
              <a:endCxn id="12" idx="1"/>
            </p:cNvCxnSpPr>
            <p:nvPr/>
          </p:nvCxnSpPr>
          <p:spPr>
            <a:xfrm rot="5400000" flipH="1" flipV="1">
              <a:off x="3835931" y="1240370"/>
              <a:ext cx="714490" cy="786221"/>
            </a:xfrm>
            <a:prstGeom prst="bentConnector2">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BD046DF-C6CA-4056-8715-2B8B955C40CB}"/>
                </a:ext>
              </a:extLst>
            </p:cNvPr>
            <p:cNvCxnSpPr>
              <a:stCxn id="12" idx="3"/>
              <a:endCxn id="14" idx="1"/>
            </p:cNvCxnSpPr>
            <p:nvPr/>
          </p:nvCxnSpPr>
          <p:spPr>
            <a:xfrm flipV="1">
              <a:off x="7541418" y="1094853"/>
              <a:ext cx="267017" cy="1813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9">
              <a:extLst>
                <a:ext uri="{FF2B5EF4-FFF2-40B4-BE49-F238E27FC236}">
                  <a16:creationId xmlns:a16="http://schemas.microsoft.com/office/drawing/2014/main" id="{B433B967-F034-485B-95B4-DD0A328082DA}"/>
                </a:ext>
              </a:extLst>
            </p:cNvPr>
            <p:cNvCxnSpPr>
              <a:cxnSpLocks/>
              <a:stCxn id="10" idx="3"/>
              <a:endCxn id="14" idx="2"/>
            </p:cNvCxnSpPr>
            <p:nvPr/>
          </p:nvCxnSpPr>
          <p:spPr>
            <a:xfrm flipH="1" flipV="1">
              <a:off x="9286001" y="1853401"/>
              <a:ext cx="136297" cy="637387"/>
            </a:xfrm>
            <a:prstGeom prst="bentConnector4">
              <a:avLst>
                <a:gd name="adj1" fmla="val -186728"/>
                <a:gd name="adj2" fmla="val 967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68B65F-776F-4813-A86B-13D07029227F}"/>
                </a:ext>
              </a:extLst>
            </p:cNvPr>
            <p:cNvCxnSpPr>
              <a:cxnSpLocks/>
            </p:cNvCxnSpPr>
            <p:nvPr/>
          </p:nvCxnSpPr>
          <p:spPr>
            <a:xfrm>
              <a:off x="5400675" y="1807543"/>
              <a:ext cx="28575" cy="13664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B0A076-6899-4394-9098-DCE488F209C8}"/>
                </a:ext>
              </a:extLst>
            </p:cNvPr>
            <p:cNvCxnSpPr>
              <a:stCxn id="8" idx="3"/>
              <a:endCxn id="9" idx="1"/>
            </p:cNvCxnSpPr>
            <p:nvPr/>
          </p:nvCxnSpPr>
          <p:spPr>
            <a:xfrm flipV="1">
              <a:off x="7951304" y="3814368"/>
              <a:ext cx="265328" cy="1977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Elbow Connector 25">
              <a:extLst>
                <a:ext uri="{FF2B5EF4-FFF2-40B4-BE49-F238E27FC236}">
                  <a16:creationId xmlns:a16="http://schemas.microsoft.com/office/drawing/2014/main" id="{2EF34AB6-9310-4220-BF1F-82D6CC6A9769}"/>
                </a:ext>
              </a:extLst>
            </p:cNvPr>
            <p:cNvCxnSpPr>
              <a:stCxn id="8" idx="1"/>
            </p:cNvCxnSpPr>
            <p:nvPr/>
          </p:nvCxnSpPr>
          <p:spPr>
            <a:xfrm rot="10800000" flipV="1">
              <a:off x="3867150" y="4012165"/>
              <a:ext cx="601484" cy="1886018"/>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9F1AC7-1205-4732-975D-0E426F5DDBFA}"/>
                </a:ext>
              </a:extLst>
            </p:cNvPr>
            <p:cNvCxnSpPr>
              <a:stCxn id="11" idx="2"/>
            </p:cNvCxnSpPr>
            <p:nvPr/>
          </p:nvCxnSpPr>
          <p:spPr>
            <a:xfrm flipH="1">
              <a:off x="3143250" y="3174033"/>
              <a:ext cx="656816" cy="27735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091FCA7-5959-4EFA-9C85-EBA8303B1AE1}"/>
                </a:ext>
              </a:extLst>
            </p:cNvPr>
            <p:cNvSpPr/>
            <p:nvPr/>
          </p:nvSpPr>
          <p:spPr>
            <a:xfrm>
              <a:off x="4651513" y="66489"/>
              <a:ext cx="3156922" cy="590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BACKGROUND</a:t>
              </a:r>
            </a:p>
          </p:txBody>
        </p:sp>
      </p:grpSp>
      <p:cxnSp>
        <p:nvCxnSpPr>
          <p:cNvPr id="25" name="Straight Connector 24">
            <a:extLst>
              <a:ext uri="{FF2B5EF4-FFF2-40B4-BE49-F238E27FC236}">
                <a16:creationId xmlns:a16="http://schemas.microsoft.com/office/drawing/2014/main" id="{AE68B65F-776F-4813-A86B-13D07029227F}"/>
              </a:ext>
            </a:extLst>
          </p:cNvPr>
          <p:cNvCxnSpPr>
            <a:cxnSpLocks/>
          </p:cNvCxnSpPr>
          <p:nvPr/>
        </p:nvCxnSpPr>
        <p:spPr>
          <a:xfrm>
            <a:off x="3715402" y="3208166"/>
            <a:ext cx="201330" cy="1488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זרימה">
  <a:themeElements>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זרימה">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זרימה">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1230</TotalTime>
  <Words>696</Words>
  <Application>Microsoft Office PowerPoint</Application>
  <PresentationFormat>On-screen Show (4:3)</PresentationFormat>
  <Paragraphs>178</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Constantia</vt:lpstr>
      <vt:lpstr>David</vt:lpstr>
      <vt:lpstr>Times New Roman</vt:lpstr>
      <vt:lpstr>Wingdings 2</vt:lpstr>
      <vt:lpstr>זרימה</vt:lpstr>
      <vt:lpstr>פרויקט סיום שם הפרוייקט: סופר מריו VGA  קיץ 2017</vt:lpstr>
      <vt:lpstr>אפיון הפרוייקט</vt:lpstr>
      <vt:lpstr>תוספות - הרחבה</vt:lpstr>
      <vt:lpstr>תוספות - הרחבה</vt:lpstr>
      <vt:lpstr>ארכיטקטורה וממשקים</vt:lpstr>
      <vt:lpstr>הוראות הפעלה</vt:lpstr>
      <vt:lpstr>סכמת מלבנים פנימית</vt:lpstr>
      <vt:lpstr>שרטוט הירארכיה עליונה </vt:lpstr>
      <vt:lpstr>PIPE – תאור והירארכיה עליונה </vt:lpstr>
      <vt:lpstr> ארבע משימות לפי קדימות</vt:lpstr>
      <vt:lpstr> מודול Mario Move  – דיאגרמת מצבים</vt:lpstr>
      <vt:lpstr>מודול מריו – סימולציה</vt:lpstr>
      <vt:lpstr>מודול מריו – סימולציה</vt:lpstr>
      <vt:lpstr> מודול פצצה– דיאגרמת מצבים</vt:lpstr>
      <vt:lpstr>מודול פצצה – סימולציה</vt:lpstr>
      <vt:lpstr>מודול פצצה – סימולציה</vt:lpstr>
      <vt:lpstr>Signal Tap– זיהוי תקלת חומרה</vt:lpstr>
      <vt:lpstr>סיכום ומסקנות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ניסוי M.S.S.  הקלטת אות דיבור באופן דיגיטלי</dc:title>
  <dc:creator>Roni Lavi</dc:creator>
  <cp:lastModifiedBy>lab lab</cp:lastModifiedBy>
  <cp:revision>179</cp:revision>
  <dcterms:created xsi:type="dcterms:W3CDTF">2009-05-04T13:06:05Z</dcterms:created>
  <dcterms:modified xsi:type="dcterms:W3CDTF">2017-09-17T11:19:50Z</dcterms:modified>
</cp:coreProperties>
</file>